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9"/>
  </p:notesMasterIdLst>
  <p:handoutMasterIdLst>
    <p:handoutMasterId r:id="rId70"/>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334" r:id="rId17"/>
    <p:sldId id="335" r:id="rId18"/>
    <p:sldId id="336" r:id="rId19"/>
    <p:sldId id="337" r:id="rId20"/>
    <p:sldId id="338" r:id="rId21"/>
    <p:sldId id="339" r:id="rId22"/>
    <p:sldId id="265" r:id="rId23"/>
    <p:sldId id="340" r:id="rId24"/>
    <p:sldId id="341" r:id="rId25"/>
    <p:sldId id="342" r:id="rId26"/>
    <p:sldId id="343" r:id="rId27"/>
    <p:sldId id="344" r:id="rId28"/>
    <p:sldId id="345" r:id="rId29"/>
    <p:sldId id="276" r:id="rId30"/>
    <p:sldId id="346" r:id="rId31"/>
    <p:sldId id="347" r:id="rId32"/>
    <p:sldId id="348" r:id="rId33"/>
    <p:sldId id="303" r:id="rId34"/>
    <p:sldId id="349" r:id="rId35"/>
    <p:sldId id="293" r:id="rId36"/>
    <p:sldId id="277" r:id="rId37"/>
    <p:sldId id="284" r:id="rId38"/>
    <p:sldId id="269" r:id="rId39"/>
    <p:sldId id="304" r:id="rId40"/>
    <p:sldId id="305" r:id="rId41"/>
    <p:sldId id="307" r:id="rId42"/>
    <p:sldId id="306" r:id="rId43"/>
    <p:sldId id="308" r:id="rId44"/>
    <p:sldId id="270" r:id="rId45"/>
    <p:sldId id="309" r:id="rId46"/>
    <p:sldId id="310" r:id="rId47"/>
    <p:sldId id="311" r:id="rId48"/>
    <p:sldId id="312" r:id="rId49"/>
    <p:sldId id="314" r:id="rId50"/>
    <p:sldId id="313" r:id="rId51"/>
    <p:sldId id="315" r:id="rId52"/>
    <p:sldId id="316" r:id="rId53"/>
    <p:sldId id="317" r:id="rId54"/>
    <p:sldId id="294" r:id="rId55"/>
    <p:sldId id="296" r:id="rId56"/>
    <p:sldId id="318" r:id="rId57"/>
    <p:sldId id="319" r:id="rId58"/>
    <p:sldId id="321" r:id="rId59"/>
    <p:sldId id="322" r:id="rId60"/>
    <p:sldId id="323" r:id="rId61"/>
    <p:sldId id="324" r:id="rId62"/>
    <p:sldId id="288" r:id="rId63"/>
    <p:sldId id="289" r:id="rId64"/>
    <p:sldId id="320" r:id="rId65"/>
    <p:sldId id="274" r:id="rId66"/>
    <p:sldId id="275" r:id="rId67"/>
    <p:sldId id="329" r:id="rId6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156" y="-7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78D0-76F6-71E3-1D64-9506512BB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016CF-DF2C-1681-FEF7-B033FE5504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F03A4-F83D-5731-77E4-933A964B6101}"/>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681A3126-53A7-19F1-5780-B488DBBE5BA1}"/>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649819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2F61C-A90D-3240-B267-052F943F1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569C6-F58F-71C9-AF06-C095D9E6E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09EBA-A9C7-A226-F0DB-5D6CD38DC3D5}"/>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1581DB01-F74E-C23B-2E1C-3CC52DBC85AA}"/>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53351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C30A-1FFD-BF89-46A9-CF1D999A3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C07C4-577F-2E43-04B1-5F99BAE93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053AF-2017-346A-8EC9-69747CD5E9F9}"/>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2A5902C1-AB6B-38CB-3A40-6D88F3FA459C}"/>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824361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44393-A06C-7AB9-60AE-9F6297A0B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00154-2DFA-9CAF-7ABD-648B29D45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22DE4-B1FF-6943-F00B-15B52F8A9AC1}"/>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7E09461-3290-2111-0458-F962A1E6AFE2}"/>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505681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21376-FDED-3C2B-F866-60E2F0A71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C757D-4923-7722-2E19-42D353747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CF36F-58A0-B186-13CF-76C8EF54DBB2}"/>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43CB100-9034-6B85-60AA-71D767AD8B04}"/>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46609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108354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A77CE-89E6-F0E3-B9DC-6411902E6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8A196-3713-71D7-2AA2-22B31F08B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DD87A5-BD30-53C9-4B4A-623E60BB6238}"/>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71A6EB79-983D-F32F-E741-C6460554A0F5}"/>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3010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A8A1A-B9D4-B71A-B4D4-9730F162C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97DB03-C29B-8C4D-C731-6A45764D8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1858F-9983-7DA2-CB8C-9A3E1272986C}"/>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0E822DB-F92D-DB42-C151-E4EA8FE566DE}"/>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394213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6A4E6-95CA-E0BC-72BF-12BFFFCF7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8E1A30-0A00-E685-E7D7-30254C0AD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C5329-8FB8-287C-410E-003CE15AE9D4}"/>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7F961B0E-B70E-E207-D0DA-58F56ABB9DA1}"/>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009417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E7406-E530-A7FD-EFC6-C7A716066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0791F-3664-4C67-BE5C-5824FEA2B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36DA5-D399-93DD-26A3-E6556597CF3D}"/>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A5893CEF-7CB0-7360-C1A1-7534DA977549}"/>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346578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1400"/>
              </a:spcBef>
              <a:buNone/>
            </a:pPr>
            <a:r>
              <a:rPr lang="en-US" sz="8800" noProof="0" dirty="0">
                <a:solidFill>
                  <a:srgbClr val="0B49CB"/>
                </a:solidFill>
                <a:latin typeface="Abadi"/>
              </a:rPr>
              <a:t>Executive Summary</a:t>
            </a:r>
          </a:p>
          <a:p>
            <a:pPr>
              <a:lnSpc>
                <a:spcPct val="120000"/>
              </a:lnSpc>
              <a:spcBef>
                <a:spcPts val="1400"/>
              </a:spcBef>
            </a:pPr>
            <a:r>
              <a:rPr lang="en-US" sz="4800" noProof="0" dirty="0">
                <a:solidFill>
                  <a:schemeClr val="accent3">
                    <a:lumMod val="25000"/>
                  </a:schemeClr>
                </a:solidFill>
                <a:latin typeface="Abadi"/>
              </a:rPr>
              <a:t>Data collection methodology:</a:t>
            </a:r>
          </a:p>
          <a:p>
            <a:pPr lvl="1">
              <a:lnSpc>
                <a:spcPct val="120000"/>
              </a:lnSpc>
              <a:spcBef>
                <a:spcPts val="1400"/>
              </a:spcBef>
            </a:pPr>
            <a:r>
              <a:rPr lang="en-US" sz="4800" noProof="0" dirty="0">
                <a:solidFill>
                  <a:schemeClr val="bg2">
                    <a:lumMod val="50000"/>
                  </a:schemeClr>
                </a:solidFill>
                <a:latin typeface="Abadi"/>
              </a:rPr>
              <a:t>Data was collected from two main sources: SpaceX API using Python’s Requests module and Wikipedia Falcon 9 launch records using </a:t>
            </a:r>
            <a:r>
              <a:rPr lang="en-US" sz="4800" noProof="0" dirty="0" err="1">
                <a:solidFill>
                  <a:schemeClr val="bg2">
                    <a:lumMod val="50000"/>
                  </a:schemeClr>
                </a:solidFill>
                <a:latin typeface="Abadi"/>
              </a:rPr>
              <a:t>BeautifulSoup</a:t>
            </a:r>
            <a:r>
              <a:rPr lang="en-US" sz="4800" noProof="0" dirty="0">
                <a:solidFill>
                  <a:schemeClr val="bg2">
                    <a:lumMod val="50000"/>
                  </a:schemeClr>
                </a:solidFill>
                <a:latin typeface="Abadi"/>
              </a:rPr>
              <a:t>.</a:t>
            </a:r>
          </a:p>
          <a:p>
            <a:pPr>
              <a:lnSpc>
                <a:spcPct val="120000"/>
              </a:lnSpc>
              <a:spcBef>
                <a:spcPts val="1400"/>
              </a:spcBef>
            </a:pPr>
            <a:r>
              <a:rPr lang="en-US" sz="4800" dirty="0">
                <a:solidFill>
                  <a:schemeClr val="accent3">
                    <a:lumMod val="25000"/>
                  </a:schemeClr>
                </a:solidFill>
                <a:latin typeface="Abadi"/>
              </a:rPr>
              <a:t>D</a:t>
            </a:r>
            <a:r>
              <a:rPr lang="en-US" sz="4800" noProof="0" dirty="0" err="1">
                <a:solidFill>
                  <a:schemeClr val="accent3">
                    <a:lumMod val="25000"/>
                  </a:schemeClr>
                </a:solidFill>
                <a:latin typeface="Abadi"/>
              </a:rPr>
              <a:t>ata</a:t>
            </a:r>
            <a:r>
              <a:rPr lang="en-US" sz="4800" noProof="0" dirty="0">
                <a:solidFill>
                  <a:schemeClr val="accent3">
                    <a:lumMod val="25000"/>
                  </a:schemeClr>
                </a:solidFill>
                <a:latin typeface="Abadi"/>
              </a:rPr>
              <a:t> wrangling:</a:t>
            </a:r>
          </a:p>
          <a:p>
            <a:pPr lvl="1">
              <a:lnSpc>
                <a:spcPct val="120000"/>
              </a:lnSpc>
              <a:spcBef>
                <a:spcPts val="1400"/>
              </a:spcBef>
            </a:pPr>
            <a:r>
              <a:rPr lang="en-US" sz="4800" noProof="0" dirty="0">
                <a:solidFill>
                  <a:schemeClr val="bg2">
                    <a:lumMod val="50000"/>
                  </a:schemeClr>
                </a:solidFill>
                <a:latin typeface="Abadi"/>
              </a:rPr>
              <a:t>Data was cleaned and transformed using Pandas and </a:t>
            </a:r>
            <a:r>
              <a:rPr lang="en-US" sz="4800" noProof="0" dirty="0" err="1">
                <a:solidFill>
                  <a:schemeClr val="bg2">
                    <a:lumMod val="50000"/>
                  </a:schemeClr>
                </a:solidFill>
                <a:latin typeface="Abadi"/>
              </a:rPr>
              <a:t>Numpy</a:t>
            </a:r>
            <a:r>
              <a:rPr lang="en-US" sz="4800" noProof="0" dirty="0">
                <a:solidFill>
                  <a:schemeClr val="bg2">
                    <a:lumMod val="50000"/>
                  </a:schemeClr>
                </a:solidFill>
                <a:latin typeface="Abadi"/>
              </a:rPr>
              <a:t>. One hot </a:t>
            </a:r>
            <a:r>
              <a:rPr lang="en-US" sz="4800" dirty="0">
                <a:solidFill>
                  <a:schemeClr val="bg2">
                    <a:lumMod val="50000"/>
                  </a:schemeClr>
                </a:solidFill>
                <a:latin typeface="Abadi"/>
              </a:rPr>
              <a:t>encoding was used to transform the data in preparation for machine learning.</a:t>
            </a:r>
          </a:p>
          <a:p>
            <a:pPr>
              <a:lnSpc>
                <a:spcPct val="120000"/>
              </a:lnSpc>
              <a:spcBef>
                <a:spcPts val="1400"/>
              </a:spcBef>
            </a:pPr>
            <a:r>
              <a:rPr lang="en-US" sz="4800" dirty="0">
                <a:solidFill>
                  <a:schemeClr val="accent3">
                    <a:lumMod val="25000"/>
                  </a:schemeClr>
                </a:solidFill>
                <a:latin typeface="Abadi"/>
              </a:rPr>
              <a:t>E</a:t>
            </a:r>
            <a:r>
              <a:rPr lang="en-US" sz="4800" noProof="0" dirty="0" err="1">
                <a:solidFill>
                  <a:schemeClr val="accent3">
                    <a:lumMod val="25000"/>
                  </a:schemeClr>
                </a:solidFill>
                <a:latin typeface="Abadi"/>
              </a:rPr>
              <a:t>xploratory</a:t>
            </a:r>
            <a:r>
              <a:rPr lang="en-US" sz="4800" noProof="0" dirty="0">
                <a:solidFill>
                  <a:schemeClr val="accent3">
                    <a:lumMod val="25000"/>
                  </a:schemeClr>
                </a:solidFill>
                <a:latin typeface="Abadi"/>
              </a:rPr>
              <a:t> data analysis (EDA) using visualization and SQL:</a:t>
            </a:r>
          </a:p>
          <a:p>
            <a:pPr lvl="1">
              <a:lnSpc>
                <a:spcPct val="120000"/>
              </a:lnSpc>
              <a:spcBef>
                <a:spcPts val="1400"/>
              </a:spcBef>
            </a:pPr>
            <a:r>
              <a:rPr lang="en-US" sz="4800" noProof="0" dirty="0">
                <a:solidFill>
                  <a:schemeClr val="accent3">
                    <a:lumMod val="25000"/>
                  </a:schemeClr>
                </a:solidFill>
                <a:latin typeface="Abadi"/>
              </a:rPr>
              <a:t>EDA was performed using matplotlib and seaborn for </a:t>
            </a:r>
            <a:r>
              <a:rPr lang="en-US" sz="4800" noProof="0" dirty="0" err="1">
                <a:solidFill>
                  <a:schemeClr val="accent3">
                    <a:lumMod val="25000"/>
                  </a:schemeClr>
                </a:solidFill>
                <a:latin typeface="Abadi"/>
              </a:rPr>
              <a:t>plottin</a:t>
            </a:r>
            <a:r>
              <a:rPr lang="en-US" sz="4800" dirty="0">
                <a:solidFill>
                  <a:schemeClr val="accent3">
                    <a:lumMod val="25000"/>
                  </a:schemeClr>
                </a:solidFill>
                <a:latin typeface="Abadi"/>
              </a:rPr>
              <a:t>g and key data points where extracted using SQL</a:t>
            </a:r>
            <a:endParaRPr lang="en-US" sz="4800" noProof="0" dirty="0">
              <a:solidFill>
                <a:schemeClr val="accent3">
                  <a:lumMod val="25000"/>
                </a:schemeClr>
              </a:solidFill>
              <a:latin typeface="Abadi"/>
            </a:endParaRPr>
          </a:p>
          <a:p>
            <a:pPr>
              <a:lnSpc>
                <a:spcPct val="120000"/>
              </a:lnSpc>
              <a:spcBef>
                <a:spcPts val="1400"/>
              </a:spcBef>
            </a:pPr>
            <a:r>
              <a:rPr lang="en-US" sz="4800" noProof="0" dirty="0">
                <a:solidFill>
                  <a:schemeClr val="accent3">
                    <a:lumMod val="25000"/>
                  </a:schemeClr>
                </a:solidFill>
                <a:latin typeface="Abadi"/>
              </a:rPr>
              <a:t>Perform interactive visual analytics using Folium and </a:t>
            </a:r>
            <a:r>
              <a:rPr lang="en-US" sz="4800" noProof="0" dirty="0" err="1">
                <a:solidFill>
                  <a:schemeClr val="accent3">
                    <a:lumMod val="25000"/>
                  </a:schemeClr>
                </a:solidFill>
                <a:latin typeface="Abadi"/>
              </a:rPr>
              <a:t>Plotly</a:t>
            </a:r>
            <a:r>
              <a:rPr lang="en-US" sz="4800" noProof="0" dirty="0">
                <a:solidFill>
                  <a:schemeClr val="accent3">
                    <a:lumMod val="25000"/>
                  </a:schemeClr>
                </a:solidFill>
                <a:latin typeface="Abadi"/>
              </a:rPr>
              <a:t> Dash</a:t>
            </a:r>
          </a:p>
          <a:p>
            <a:pPr>
              <a:lnSpc>
                <a:spcPct val="120000"/>
              </a:lnSpc>
              <a:spcBef>
                <a:spcPts val="1400"/>
              </a:spcBef>
            </a:pPr>
            <a:r>
              <a:rPr lang="en-US" sz="4800" noProof="0" dirty="0">
                <a:solidFill>
                  <a:schemeClr val="accent3">
                    <a:lumMod val="25000"/>
                  </a:schemeClr>
                </a:solidFill>
                <a:latin typeface="Abadi"/>
              </a:rPr>
              <a:t>Perform predictive analysis using classification models</a:t>
            </a:r>
          </a:p>
          <a:p>
            <a:pPr lvl="1">
              <a:lnSpc>
                <a:spcPct val="120000"/>
              </a:lnSpc>
              <a:spcBef>
                <a:spcPts val="1400"/>
              </a:spcBef>
            </a:pPr>
            <a:r>
              <a:rPr lang="en-US" sz="4800" noProof="0" dirty="0">
                <a:solidFill>
                  <a:schemeClr val="bg2">
                    <a:lumMod val="50000"/>
                  </a:schemeClr>
                </a:solidFill>
                <a:latin typeface="Abadi"/>
              </a:rPr>
              <a:t>How to build, tune, evaluate classification models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AC210-3C4D-99F3-DCF9-20904C16B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6C60E-2B46-CFE4-4AA3-095F6337C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66810-3B4A-5B9C-108E-BFA3A3010F10}"/>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2BF13D30-45F8-3C2F-0F7B-364EF556CA95}"/>
              </a:ext>
            </a:extLst>
          </p:cNvPr>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37077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BC334-3929-2C08-7CE0-42837978B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E0FE2-A08B-9247-AD8F-D458CCF82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26BF7-C3DD-401D-465C-C3AEB003E408}"/>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A977092B-3CCA-49C4-FCDD-B386CFFD4F47}"/>
              </a:ext>
            </a:extLst>
          </p:cNvPr>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720020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156585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0B5B1-0E4A-1973-B1E9-279528A8E7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497EBA-4C18-AE90-39A5-F59D6F67F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40D3B-D357-F9B6-E17E-2300292BBD2B}"/>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a:extLst>
              <a:ext uri="{FF2B5EF4-FFF2-40B4-BE49-F238E27FC236}">
                <a16:creationId xmlns:a16="http://schemas.microsoft.com/office/drawing/2014/main" id="{AF705EDB-82B1-C082-57CB-74846B61F880}"/>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15421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00B48-0576-7006-7635-7B575C5EB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9F1AA-3B33-D833-C1B8-9825D2954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7BFA83-2314-BB4E-8A22-D586578988AE}"/>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a:extLst>
              <a:ext uri="{FF2B5EF4-FFF2-40B4-BE49-F238E27FC236}">
                <a16:creationId xmlns:a16="http://schemas.microsoft.com/office/drawing/2014/main" id="{71B33AEB-DD76-8B2C-DF76-0DE4B245620E}"/>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901835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CC503-4710-6ED1-91A3-CB45C2000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69C68-52F6-79C4-A39D-0D0786BD2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A31A9-8D09-C28C-8024-ED740FB83566}"/>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a:extLst>
              <a:ext uri="{FF2B5EF4-FFF2-40B4-BE49-F238E27FC236}">
                <a16:creationId xmlns:a16="http://schemas.microsoft.com/office/drawing/2014/main" id="{9A52204A-F519-C207-0334-6DA7058177DF}"/>
              </a:ext>
            </a:extLst>
          </p:cNvPr>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509247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a:t>
            </a:r>
            <a:r>
              <a:rPr lang="en-US" sz="1200" noProof="0" dirty="0" err="1">
                <a:solidFill>
                  <a:schemeClr val="accent3">
                    <a:lumMod val="25000"/>
                  </a:schemeClr>
                </a:solidFill>
                <a:latin typeface="Abadi" panose="020B0604020104020204" pitchFamily="34" charset="0"/>
              </a:rPr>
              <a:t>Plotly</a:t>
            </a:r>
            <a:r>
              <a:rPr lang="en-US" sz="1200" noProof="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510367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0650D-46F2-F81C-A9DB-34EB02448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AA2FA-07A7-56ED-8DA4-613C92AEB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B804D-2A93-5837-9C67-A0B3511CC673}"/>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a:t>
            </a:r>
            <a:r>
              <a:rPr lang="en-US" sz="1200" noProof="0" dirty="0" err="1">
                <a:solidFill>
                  <a:schemeClr val="accent3">
                    <a:lumMod val="25000"/>
                  </a:schemeClr>
                </a:solidFill>
                <a:latin typeface="Abadi" panose="020B0604020104020204" pitchFamily="34" charset="0"/>
              </a:rPr>
              <a:t>Plotly</a:t>
            </a:r>
            <a:r>
              <a:rPr lang="en-US" sz="1200" noProof="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a:extLst>
              <a:ext uri="{FF2B5EF4-FFF2-40B4-BE49-F238E27FC236}">
                <a16:creationId xmlns:a16="http://schemas.microsoft.com/office/drawing/2014/main" id="{A7B1A308-233B-DD8F-9038-78843D417515}"/>
              </a:ext>
            </a:extLst>
          </p:cNvPr>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913995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noProof="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685150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noProof="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noProof="0" dirty="0">
                <a:solidFill>
                  <a:schemeClr val="accent3">
                    <a:lumMod val="25000"/>
                  </a:schemeClr>
                </a:solidFill>
                <a:latin typeface="Abadi" panose="020B0604020104020204" pitchFamily="34" charset="0"/>
              </a:rPr>
              <a:t>Predictive analysis results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noProof="0" dirty="0">
                <a:solidFill>
                  <a:schemeClr val="accent3">
                    <a:lumMod val="25000"/>
                  </a:schemeClr>
                </a:solidFill>
                <a:latin typeface="Abadi" panose="020B0604020104020204" pitchFamily="34" charset="0"/>
              </a:rPr>
              <a:t>You need to present your data collection process use key phrases and flowcharts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916740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SpaceX API calls notebook </a:t>
            </a:r>
            <a:r>
              <a:rPr lang="en-US" sz="1200" noProof="0" dirty="0">
                <a:solidFill>
                  <a:srgbClr val="1C7DDB"/>
                </a:solidFill>
                <a:latin typeface="Abadi" panose="020B0604020104020204" pitchFamily="34" charset="0"/>
              </a:rPr>
              <a:t>(must include completed code cell and outcome cell), </a:t>
            </a:r>
            <a:r>
              <a:rPr lang="en-US" sz="1200" noProof="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5563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A2A1A-2070-0C42-FDC0-B764C467D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E3AF9-E9F6-5839-FA70-47CF75A57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E5B2F-6A2F-F2E0-81D9-B2C80FEBE08A}"/>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SpaceX API calls notebook </a:t>
            </a:r>
            <a:r>
              <a:rPr lang="en-US" sz="1200" noProof="0" dirty="0">
                <a:solidFill>
                  <a:srgbClr val="1C7DDB"/>
                </a:solidFill>
                <a:latin typeface="Abadi" panose="020B0604020104020204" pitchFamily="34" charset="0"/>
              </a:rPr>
              <a:t>(must include completed code cell and outcome cell), </a:t>
            </a:r>
            <a:r>
              <a:rPr lang="en-US" sz="1200" noProof="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a:extLst>
              <a:ext uri="{FF2B5EF4-FFF2-40B4-BE49-F238E27FC236}">
                <a16:creationId xmlns:a16="http://schemas.microsoft.com/office/drawing/2014/main" id="{246DE05F-808F-214B-6A6E-05FFC809D064}"/>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5985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11085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solidFill>
                  <a:schemeClr val="accent3">
                    <a:lumMod val="25000"/>
                  </a:schemeClr>
                </a:solidFill>
                <a:latin typeface="Abadi" panose="020B0604020104020204" pitchFamily="34" charset="0"/>
              </a:rPr>
              <a:t>Describe how data were processed</a:t>
            </a:r>
          </a:p>
          <a:p>
            <a:r>
              <a:rPr lang="en-US" sz="1200" noProof="0" dirty="0">
                <a:solidFill>
                  <a:schemeClr val="accent3">
                    <a:lumMod val="25000"/>
                  </a:schemeClr>
                </a:solidFill>
                <a:latin typeface="Abadi" panose="020B0604020104020204" pitchFamily="34" charset="0"/>
              </a:rPr>
              <a:t>You need to present your data wrangling process using key phrases and flowcharts</a:t>
            </a:r>
          </a:p>
          <a:p>
            <a:r>
              <a:rPr lang="en-US" sz="1200" noProof="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82673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077993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487B-246D-9544-4D9A-B5AC7AA26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6A21BF-8A2F-BBC4-EEAA-4B1E3EF19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E3911-CCEA-A960-883C-37D4B9ACA0B9}"/>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0B90244A-3183-20D7-CC56-56B4514BA318}"/>
              </a:ext>
            </a:extLst>
          </p:cNvPr>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43595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
        <p:nvSpPr>
          <p:cNvPr id="3" name="TextBox 2">
            <a:extLst>
              <a:ext uri="{FF2B5EF4-FFF2-40B4-BE49-F238E27FC236}">
                <a16:creationId xmlns:a16="http://schemas.microsoft.com/office/drawing/2014/main" id="{91F3B3CD-3343-39BF-C015-14126B218DA0}"/>
              </a:ext>
            </a:extLst>
          </p:cNvPr>
          <p:cNvSpPr txBox="1"/>
          <p:nvPr userDrawn="1"/>
        </p:nvSpPr>
        <p:spPr>
          <a:xfrm>
            <a:off x="0" y="6550223"/>
            <a:ext cx="926536" cy="307777"/>
          </a:xfrm>
          <a:prstGeom prst="rect">
            <a:avLst/>
          </a:prstGeom>
          <a:noFill/>
        </p:spPr>
        <p:txBody>
          <a:bodyPr wrap="none" rtlCol="0">
            <a:spAutoFit/>
          </a:bodyPr>
          <a:lstStyle/>
          <a:p>
            <a:r>
              <a:rPr lang="es-419" sz="1400" dirty="0">
                <a:solidFill>
                  <a:schemeClr val="bg2">
                    <a:lumMod val="50000"/>
                  </a:schemeClr>
                </a:solidFill>
              </a:rPr>
              <a:t>Edgar HTT</a:t>
            </a:r>
            <a:endParaRPr lang="en-US" sz="1400" dirty="0">
              <a:solidFill>
                <a:schemeClr val="bg2">
                  <a:lumMod val="50000"/>
                </a:schemeClr>
              </a:solidFill>
            </a:endParaRPr>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10960100" y="6025573"/>
            <a:ext cx="497872"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webscraping.ipynb" TargetMode="External"/><Relationship Id="rId4" Type="http://schemas.openxmlformats.org/officeDocument/2006/relationships/hyperlink" Target="https://en.wikipedia.org/wiki/List_of_Falcon_9_and_Falcon_Heavy_launch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eda-sql-coursera_sqllite.ipynb"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eda-sql-coursera_sqllite.ipynb" TargetMode="Externa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github.com/EdgarHTT/Applied_Data_Science_Capstone/blob/main/spacex-dash-app.py"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noProof="0" dirty="0">
                <a:solidFill>
                  <a:schemeClr val="bg2"/>
                </a:solidFill>
                <a:latin typeface="Abadi"/>
                <a:ea typeface="SF Pro" pitchFamily="2" charset="0"/>
                <a:cs typeface="SF Pro" pitchFamily="2" charset="0"/>
              </a:rPr>
              <a:t>Edgar Tijerina Tamez</a:t>
            </a:r>
          </a:p>
          <a:p>
            <a:r>
              <a:rPr lang="en-US" noProof="0" dirty="0">
                <a:solidFill>
                  <a:schemeClr val="bg2"/>
                </a:solidFill>
                <a:latin typeface="Abadi" panose="020B0604020104020204" pitchFamily="34" charset="0"/>
                <a:ea typeface="SF Pro" pitchFamily="2" charset="0"/>
                <a:cs typeface="SF Pro" pitchFamily="2" charset="0"/>
              </a:rPr>
              <a:t>07/Oct/2025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10</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Requests was used in tandem with </a:t>
            </a:r>
            <a:r>
              <a:rPr lang="en-US" sz="2200" noProof="0" dirty="0" err="1">
                <a:solidFill>
                  <a:schemeClr val="accent3">
                    <a:lumMod val="25000"/>
                  </a:schemeClr>
                </a:solidFill>
                <a:latin typeface="Abadi" panose="020B0604020104020204" pitchFamily="34" charset="0"/>
              </a:rPr>
              <a:t>BeautifulSoup</a:t>
            </a:r>
            <a:r>
              <a:rPr lang="en-US" sz="2200" noProof="0" dirty="0">
                <a:solidFill>
                  <a:schemeClr val="accent3">
                    <a:lumMod val="25000"/>
                  </a:schemeClr>
                </a:solidFill>
                <a:latin typeface="Abadi" panose="020B0604020104020204" pitchFamily="34" charset="0"/>
              </a:rPr>
              <a:t> to parse and scrape the List of Falcon 9 and Falcon Heavy launches from Wikipedia. The parsed data was converted into a Pandas </a:t>
            </a:r>
            <a:r>
              <a:rPr lang="en-US" sz="2200" noProof="0" dirty="0" err="1">
                <a:solidFill>
                  <a:schemeClr val="accent3">
                    <a:lumMod val="25000"/>
                  </a:schemeClr>
                </a:solidFill>
                <a:latin typeface="Abadi" panose="020B0604020104020204" pitchFamily="34" charset="0"/>
              </a:rPr>
              <a:t>Dataframe</a:t>
            </a:r>
            <a:r>
              <a:rPr lang="en-US" sz="2200" noProof="0" dirty="0">
                <a:solidFill>
                  <a:schemeClr val="accent3">
                    <a:lumMod val="25000"/>
                  </a:schemeClr>
                </a:solidFill>
                <a:latin typeface="Abadi" panose="020B0604020104020204" pitchFamily="34" charset="0"/>
              </a:rPr>
              <a:t> and stored for further use.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sp>
        <p:nvSpPr>
          <p:cNvPr id="2" name="Flowchart: Terminator 1">
            <a:extLst>
              <a:ext uri="{FF2B5EF4-FFF2-40B4-BE49-F238E27FC236}">
                <a16:creationId xmlns:a16="http://schemas.microsoft.com/office/drawing/2014/main" id="{73171E1A-31E0-7B48-EA0A-00B40C788181}"/>
              </a:ext>
            </a:extLst>
          </p:cNvPr>
          <p:cNvSpPr/>
          <p:nvPr/>
        </p:nvSpPr>
        <p:spPr>
          <a:xfrm>
            <a:off x="6156747" y="1801405"/>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Requests</a:t>
            </a:r>
          </a:p>
        </p:txBody>
      </p:sp>
      <p:sp>
        <p:nvSpPr>
          <p:cNvPr id="5" name="TextBox 4">
            <a:extLst>
              <a:ext uri="{FF2B5EF4-FFF2-40B4-BE49-F238E27FC236}">
                <a16:creationId xmlns:a16="http://schemas.microsoft.com/office/drawing/2014/main" id="{81D6ACD1-E02B-2F4C-74CB-4478D2F8A3D2}"/>
              </a:ext>
            </a:extLst>
          </p:cNvPr>
          <p:cNvSpPr txBox="1"/>
          <p:nvPr/>
        </p:nvSpPr>
        <p:spPr>
          <a:xfrm>
            <a:off x="7553882" y="1753245"/>
            <a:ext cx="554960" cy="369332"/>
          </a:xfrm>
          <a:prstGeom prst="rect">
            <a:avLst/>
          </a:prstGeom>
          <a:noFill/>
        </p:spPr>
        <p:txBody>
          <a:bodyPr wrap="none" rtlCol="0">
            <a:spAutoFit/>
          </a:bodyPr>
          <a:lstStyle/>
          <a:p>
            <a:r>
              <a:rPr lang="en-US" noProof="0" dirty="0"/>
              <a:t>GET</a:t>
            </a:r>
          </a:p>
        </p:txBody>
      </p:sp>
      <p:graphicFrame>
        <p:nvGraphicFramePr>
          <p:cNvPr id="8" name="Table 7">
            <a:extLst>
              <a:ext uri="{FF2B5EF4-FFF2-40B4-BE49-F238E27FC236}">
                <a16:creationId xmlns:a16="http://schemas.microsoft.com/office/drawing/2014/main" id="{56BFE92C-ACB2-CD01-B426-1660F75BB251}"/>
              </a:ext>
            </a:extLst>
          </p:cNvPr>
          <p:cNvGraphicFramePr>
            <a:graphicFrameLocks noGrp="1"/>
          </p:cNvGraphicFramePr>
          <p:nvPr>
            <p:extLst>
              <p:ext uri="{D42A27DB-BD31-4B8C-83A1-F6EECF244321}">
                <p14:modId xmlns:p14="http://schemas.microsoft.com/office/powerpoint/2010/main" val="647076257"/>
              </p:ext>
            </p:extLst>
          </p:nvPr>
        </p:nvGraphicFramePr>
        <p:xfrm>
          <a:off x="8190747" y="1611594"/>
          <a:ext cx="3104593" cy="920851"/>
        </p:xfrm>
        <a:graphic>
          <a:graphicData uri="http://schemas.openxmlformats.org/drawingml/2006/table">
            <a:tbl>
              <a:tblPr firstCol="1">
                <a:tableStyleId>{5C22544A-7EE6-4342-B048-85BDC9FD1C3A}</a:tableStyleId>
              </a:tblPr>
              <a:tblGrid>
                <a:gridCol w="927853">
                  <a:extLst>
                    <a:ext uri="{9D8B030D-6E8A-4147-A177-3AD203B41FA5}">
                      <a16:colId xmlns:a16="http://schemas.microsoft.com/office/drawing/2014/main" val="3850188270"/>
                    </a:ext>
                  </a:extLst>
                </a:gridCol>
                <a:gridCol w="2176740">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dk1"/>
                          </a:solidFill>
                          <a:effectLst/>
                          <a:latin typeface="+mn-lt"/>
                          <a:ea typeface="+mn-ea"/>
                          <a:cs typeface="+mn-cs"/>
                          <a:hlinkClick r:id="rId4"/>
                        </a:rPr>
                        <a:t>https://en.wikipedia.org/wiki/List_of_Falcon_9_and_Falcon_Heavy_launches</a:t>
                      </a:r>
                      <a:endParaRPr lang="en-US" sz="1100" b="0" kern="1200" noProof="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400" b="0" noProof="0" dirty="0"/>
                        <a:t>HTTP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cxnSp>
        <p:nvCxnSpPr>
          <p:cNvPr id="9" name="Straight Arrow Connector 8">
            <a:extLst>
              <a:ext uri="{FF2B5EF4-FFF2-40B4-BE49-F238E27FC236}">
                <a16:creationId xmlns:a16="http://schemas.microsoft.com/office/drawing/2014/main" id="{D6AF38F6-076C-E2E0-9351-9FA736A2675A}"/>
              </a:ext>
            </a:extLst>
          </p:cNvPr>
          <p:cNvCxnSpPr>
            <a:cxnSpLocks/>
            <a:stCxn id="2" idx="3"/>
            <a:endCxn id="8" idx="1"/>
          </p:cNvCxnSpPr>
          <p:nvPr/>
        </p:nvCxnSpPr>
        <p:spPr>
          <a:xfrm flipV="1">
            <a:off x="7512747" y="2072019"/>
            <a:ext cx="678000" cy="391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Flowchart: Data 9">
            <a:extLst>
              <a:ext uri="{FF2B5EF4-FFF2-40B4-BE49-F238E27FC236}">
                <a16:creationId xmlns:a16="http://schemas.microsoft.com/office/drawing/2014/main" id="{92DAD3FC-4D27-DE7F-4A88-2FE73FA6C1BB}"/>
              </a:ext>
            </a:extLst>
          </p:cNvPr>
          <p:cNvSpPr/>
          <p:nvPr/>
        </p:nvSpPr>
        <p:spPr>
          <a:xfrm>
            <a:off x="9770652" y="285347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response</a:t>
            </a:r>
          </a:p>
        </p:txBody>
      </p:sp>
      <p:sp>
        <p:nvSpPr>
          <p:cNvPr id="12" name="Flowchart: Process 11">
            <a:extLst>
              <a:ext uri="{FF2B5EF4-FFF2-40B4-BE49-F238E27FC236}">
                <a16:creationId xmlns:a16="http://schemas.microsoft.com/office/drawing/2014/main" id="{5AC60EA7-FBA0-5140-CB40-F345C85DA89D}"/>
              </a:ext>
            </a:extLst>
          </p:cNvPr>
          <p:cNvSpPr/>
          <p:nvPr/>
        </p:nvSpPr>
        <p:spPr>
          <a:xfrm>
            <a:off x="8045606" y="2810879"/>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BeautifulSoup</a:t>
            </a:r>
            <a:r>
              <a:rPr lang="en-US" sz="1400" noProof="0" dirty="0">
                <a:solidFill>
                  <a:schemeClr val="tx1"/>
                </a:solidFill>
              </a:rPr>
              <a:t>()</a:t>
            </a:r>
          </a:p>
        </p:txBody>
      </p:sp>
      <p:sp>
        <p:nvSpPr>
          <p:cNvPr id="13" name="Flowchart: Data 12">
            <a:extLst>
              <a:ext uri="{FF2B5EF4-FFF2-40B4-BE49-F238E27FC236}">
                <a16:creationId xmlns:a16="http://schemas.microsoft.com/office/drawing/2014/main" id="{9DAB3669-E0B6-7D0B-A338-E3C3F1060DEF}"/>
              </a:ext>
            </a:extLst>
          </p:cNvPr>
          <p:cNvSpPr/>
          <p:nvPr/>
        </p:nvSpPr>
        <p:spPr>
          <a:xfrm>
            <a:off x="6192902" y="285347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soup obj</a:t>
            </a:r>
          </a:p>
        </p:txBody>
      </p:sp>
      <p:sp>
        <p:nvSpPr>
          <p:cNvPr id="14" name="Flowchart: Process 13">
            <a:extLst>
              <a:ext uri="{FF2B5EF4-FFF2-40B4-BE49-F238E27FC236}">
                <a16:creationId xmlns:a16="http://schemas.microsoft.com/office/drawing/2014/main" id="{8E4ED477-CA3D-9B73-8ABD-183C4D606992}"/>
              </a:ext>
            </a:extLst>
          </p:cNvPr>
          <p:cNvSpPr/>
          <p:nvPr/>
        </p:nvSpPr>
        <p:spPr>
          <a:xfrm>
            <a:off x="6311942" y="3661227"/>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soup.find_all</a:t>
            </a:r>
            <a:r>
              <a:rPr lang="en-US" sz="1400" noProof="0" dirty="0">
                <a:solidFill>
                  <a:schemeClr val="tx1"/>
                </a:solidFill>
              </a:rPr>
              <a:t>(‘table’)[2]</a:t>
            </a:r>
          </a:p>
        </p:txBody>
      </p:sp>
      <p:sp>
        <p:nvSpPr>
          <p:cNvPr id="15" name="Flowchart: Data 14">
            <a:extLst>
              <a:ext uri="{FF2B5EF4-FFF2-40B4-BE49-F238E27FC236}">
                <a16:creationId xmlns:a16="http://schemas.microsoft.com/office/drawing/2014/main" id="{3787225B-221E-C2B7-8309-66CA0BD9663D}"/>
              </a:ext>
            </a:extLst>
          </p:cNvPr>
          <p:cNvSpPr/>
          <p:nvPr/>
        </p:nvSpPr>
        <p:spPr>
          <a:xfrm>
            <a:off x="7923343" y="370152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first_launch_table</a:t>
            </a:r>
            <a:endParaRPr lang="en-US" sz="1400" noProof="0" dirty="0">
              <a:solidFill>
                <a:schemeClr val="tx1"/>
              </a:solidFill>
            </a:endParaRPr>
          </a:p>
        </p:txBody>
      </p:sp>
      <p:sp>
        <p:nvSpPr>
          <p:cNvPr id="16" name="Flowchart: Data 15">
            <a:extLst>
              <a:ext uri="{FF2B5EF4-FFF2-40B4-BE49-F238E27FC236}">
                <a16:creationId xmlns:a16="http://schemas.microsoft.com/office/drawing/2014/main" id="{76801726-FB0B-7DE6-5B99-7391DEA84B0C}"/>
              </a:ext>
            </a:extLst>
          </p:cNvPr>
          <p:cNvSpPr/>
          <p:nvPr/>
        </p:nvSpPr>
        <p:spPr>
          <a:xfrm>
            <a:off x="9580507" y="370152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column_names</a:t>
            </a:r>
            <a:endParaRPr lang="en-US" sz="1400" noProof="0" dirty="0">
              <a:solidFill>
                <a:schemeClr val="tx1"/>
              </a:solidFill>
            </a:endParaRPr>
          </a:p>
        </p:txBody>
      </p:sp>
      <p:sp>
        <p:nvSpPr>
          <p:cNvPr id="17" name="Flowchart: Data 16">
            <a:extLst>
              <a:ext uri="{FF2B5EF4-FFF2-40B4-BE49-F238E27FC236}">
                <a16:creationId xmlns:a16="http://schemas.microsoft.com/office/drawing/2014/main" id="{3CE2606C-9B82-1241-1213-3C953664B7B9}"/>
              </a:ext>
            </a:extLst>
          </p:cNvPr>
          <p:cNvSpPr/>
          <p:nvPr/>
        </p:nvSpPr>
        <p:spPr>
          <a:xfrm>
            <a:off x="9596115" y="546608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launch_dict</a:t>
            </a:r>
            <a:endParaRPr lang="en-US" sz="1400" noProof="0" dirty="0">
              <a:solidFill>
                <a:schemeClr val="tx1"/>
              </a:solidFill>
            </a:endParaRPr>
          </a:p>
        </p:txBody>
      </p:sp>
      <p:sp>
        <p:nvSpPr>
          <p:cNvPr id="18" name="Flowchart: Process 17">
            <a:extLst>
              <a:ext uri="{FF2B5EF4-FFF2-40B4-BE49-F238E27FC236}">
                <a16:creationId xmlns:a16="http://schemas.microsoft.com/office/drawing/2014/main" id="{FBEF3E7D-4F84-1304-ECFE-962F659FFE9B}"/>
              </a:ext>
            </a:extLst>
          </p:cNvPr>
          <p:cNvSpPr/>
          <p:nvPr/>
        </p:nvSpPr>
        <p:spPr>
          <a:xfrm>
            <a:off x="9855154" y="4584108"/>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Extraction functions</a:t>
            </a:r>
          </a:p>
        </p:txBody>
      </p:sp>
      <p:cxnSp>
        <p:nvCxnSpPr>
          <p:cNvPr id="19" name="Straight Arrow Connector 18">
            <a:extLst>
              <a:ext uri="{FF2B5EF4-FFF2-40B4-BE49-F238E27FC236}">
                <a16:creationId xmlns:a16="http://schemas.microsoft.com/office/drawing/2014/main" id="{7819CB61-7CFA-B10F-1534-399FCF873098}"/>
              </a:ext>
            </a:extLst>
          </p:cNvPr>
          <p:cNvCxnSpPr>
            <a:cxnSpLocks/>
          </p:cNvCxnSpPr>
          <p:nvPr/>
        </p:nvCxnSpPr>
        <p:spPr>
          <a:xfrm>
            <a:off x="10675141" y="2529088"/>
            <a:ext cx="0" cy="3098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ED1CB57-6D75-B42A-032E-B747EF2777B5}"/>
              </a:ext>
            </a:extLst>
          </p:cNvPr>
          <p:cNvCxnSpPr>
            <a:cxnSpLocks/>
            <a:stCxn id="10" idx="2"/>
            <a:endCxn id="12" idx="3"/>
          </p:cNvCxnSpPr>
          <p:nvPr/>
        </p:nvCxnSpPr>
        <p:spPr>
          <a:xfrm flipH="1" flipV="1">
            <a:off x="9284372" y="3098401"/>
            <a:ext cx="634609" cy="22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C5BC1FD-4C65-5DCE-26CC-483DE53FA3A8}"/>
              </a:ext>
            </a:extLst>
          </p:cNvPr>
          <p:cNvCxnSpPr>
            <a:cxnSpLocks/>
            <a:stCxn id="12" idx="1"/>
            <a:endCxn id="13" idx="5"/>
          </p:cNvCxnSpPr>
          <p:nvPr/>
        </p:nvCxnSpPr>
        <p:spPr>
          <a:xfrm flipH="1">
            <a:off x="7527864" y="3098401"/>
            <a:ext cx="517742" cy="22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0E3DC7B-3027-6FDD-A690-415247B4D5BC}"/>
              </a:ext>
            </a:extLst>
          </p:cNvPr>
          <p:cNvCxnSpPr>
            <a:cxnSpLocks/>
            <a:stCxn id="13" idx="4"/>
            <a:endCxn id="14" idx="0"/>
          </p:cNvCxnSpPr>
          <p:nvPr/>
        </p:nvCxnSpPr>
        <p:spPr>
          <a:xfrm flipH="1">
            <a:off x="6931325" y="3347918"/>
            <a:ext cx="3223" cy="31330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5849E97-220F-149F-F5E6-37BC275B44C7}"/>
              </a:ext>
            </a:extLst>
          </p:cNvPr>
          <p:cNvCxnSpPr>
            <a:cxnSpLocks/>
            <a:stCxn id="14" idx="3"/>
            <a:endCxn id="15" idx="2"/>
          </p:cNvCxnSpPr>
          <p:nvPr/>
        </p:nvCxnSpPr>
        <p:spPr>
          <a:xfrm>
            <a:off x="7550708" y="3948749"/>
            <a:ext cx="52096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59147DF-F358-609B-B410-2E02E338035E}"/>
              </a:ext>
            </a:extLst>
          </p:cNvPr>
          <p:cNvCxnSpPr>
            <a:cxnSpLocks/>
            <a:stCxn id="15" idx="5"/>
            <a:endCxn id="16" idx="2"/>
          </p:cNvCxnSpPr>
          <p:nvPr/>
        </p:nvCxnSpPr>
        <p:spPr>
          <a:xfrm>
            <a:off x="9258305" y="3948749"/>
            <a:ext cx="47053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EA143971-9C86-0DB4-70FC-8BC51569C092}"/>
              </a:ext>
            </a:extLst>
          </p:cNvPr>
          <p:cNvCxnSpPr>
            <a:stCxn id="15" idx="3"/>
            <a:endCxn id="18" idx="1"/>
          </p:cNvCxnSpPr>
          <p:nvPr/>
        </p:nvCxnSpPr>
        <p:spPr>
          <a:xfrm rot="16200000" flipH="1">
            <a:off x="8848076" y="3864552"/>
            <a:ext cx="675660" cy="133849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9B6C6A7-746F-C0C2-CDD7-19FF000DBA6A}"/>
              </a:ext>
            </a:extLst>
          </p:cNvPr>
          <p:cNvCxnSpPr>
            <a:cxnSpLocks/>
            <a:stCxn id="18" idx="2"/>
            <a:endCxn id="17" idx="0"/>
          </p:cNvCxnSpPr>
          <p:nvPr/>
        </p:nvCxnSpPr>
        <p:spPr>
          <a:xfrm>
            <a:off x="10474537" y="5159152"/>
            <a:ext cx="11553" cy="3069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Flowchart: Data 27">
            <a:extLst>
              <a:ext uri="{FF2B5EF4-FFF2-40B4-BE49-F238E27FC236}">
                <a16:creationId xmlns:a16="http://schemas.microsoft.com/office/drawing/2014/main" id="{66E32289-DE9D-A6F4-BE75-90A459FAB593}"/>
              </a:ext>
            </a:extLst>
          </p:cNvPr>
          <p:cNvSpPr/>
          <p:nvPr/>
        </p:nvSpPr>
        <p:spPr>
          <a:xfrm>
            <a:off x="6156747" y="5348767"/>
            <a:ext cx="1675687" cy="729085"/>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Spacex_web_scraped.csv</a:t>
            </a:r>
          </a:p>
        </p:txBody>
      </p:sp>
      <p:sp>
        <p:nvSpPr>
          <p:cNvPr id="29" name="Flowchart: Process 28">
            <a:extLst>
              <a:ext uri="{FF2B5EF4-FFF2-40B4-BE49-F238E27FC236}">
                <a16:creationId xmlns:a16="http://schemas.microsoft.com/office/drawing/2014/main" id="{EC50DA40-E3F6-42D9-D8BC-8066D2E7E53D}"/>
              </a:ext>
            </a:extLst>
          </p:cNvPr>
          <p:cNvSpPr/>
          <p:nvPr/>
        </p:nvSpPr>
        <p:spPr>
          <a:xfrm>
            <a:off x="8094892" y="5425787"/>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Pd.DataFrame</a:t>
            </a:r>
            <a:r>
              <a:rPr lang="en-US" sz="1400" noProof="0" dirty="0">
                <a:solidFill>
                  <a:schemeClr val="tx1"/>
                </a:solidFill>
              </a:rPr>
              <a:t>()</a:t>
            </a:r>
          </a:p>
        </p:txBody>
      </p:sp>
      <p:cxnSp>
        <p:nvCxnSpPr>
          <p:cNvPr id="30" name="Straight Arrow Connector 29">
            <a:extLst>
              <a:ext uri="{FF2B5EF4-FFF2-40B4-BE49-F238E27FC236}">
                <a16:creationId xmlns:a16="http://schemas.microsoft.com/office/drawing/2014/main" id="{593AED16-3FEE-CFF7-21B4-D0DAE83C2C4A}"/>
              </a:ext>
            </a:extLst>
          </p:cNvPr>
          <p:cNvCxnSpPr>
            <a:cxnSpLocks/>
            <a:stCxn id="16" idx="4"/>
          </p:cNvCxnSpPr>
          <p:nvPr/>
        </p:nvCxnSpPr>
        <p:spPr>
          <a:xfrm flipH="1">
            <a:off x="10322152" y="4195970"/>
            <a:ext cx="1" cy="38813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96F0405-A0AC-906A-FA87-7F4DA94FC95A}"/>
              </a:ext>
            </a:extLst>
          </p:cNvPr>
          <p:cNvCxnSpPr>
            <a:cxnSpLocks/>
            <a:stCxn id="17" idx="2"/>
            <a:endCxn id="29" idx="3"/>
          </p:cNvCxnSpPr>
          <p:nvPr/>
        </p:nvCxnSpPr>
        <p:spPr>
          <a:xfrm flipH="1">
            <a:off x="9333658" y="5713309"/>
            <a:ext cx="41078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0B59EB2-691F-8810-5001-3EDA727CEC2E}"/>
              </a:ext>
            </a:extLst>
          </p:cNvPr>
          <p:cNvCxnSpPr>
            <a:cxnSpLocks/>
            <a:stCxn id="29" idx="1"/>
            <a:endCxn id="28" idx="5"/>
          </p:cNvCxnSpPr>
          <p:nvPr/>
        </p:nvCxnSpPr>
        <p:spPr>
          <a:xfrm flipH="1">
            <a:off x="7664865" y="5713309"/>
            <a:ext cx="430027"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7339090-C156-05DE-F0C2-FC23CF36E450}"/>
              </a:ext>
            </a:extLst>
          </p:cNvPr>
          <p:cNvSpPr txBox="1"/>
          <p:nvPr/>
        </p:nvSpPr>
        <p:spPr>
          <a:xfrm>
            <a:off x="-7071" y="5926310"/>
            <a:ext cx="5901359" cy="600164"/>
          </a:xfrm>
          <a:prstGeom prst="rect">
            <a:avLst/>
          </a:prstGeom>
          <a:noFill/>
        </p:spPr>
        <p:txBody>
          <a:bodyPr wrap="square" rtlCol="0">
            <a:spAutoFit/>
          </a:bodyPr>
          <a:lstStyle/>
          <a:p>
            <a:r>
              <a:rPr lang="en-US" sz="1100" noProof="0" dirty="0"/>
              <a:t>Notebook link:</a:t>
            </a:r>
          </a:p>
          <a:p>
            <a:r>
              <a:rPr lang="en-US" sz="1100" noProof="0" dirty="0">
                <a:hlinkClick r:id="rId5"/>
              </a:rPr>
              <a:t>https://github.com/EdgarHTT/Applied_Data_Science_Capstone/blob/main/jupyter-labs-webscraping.ipynb</a:t>
            </a:r>
            <a:r>
              <a:rPr lang="en-US" sz="1100" noProof="0" dirty="0"/>
              <a:t> </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noProof="0" smtClean="0"/>
              <a:t>11</a:t>
            </a:fld>
            <a:endParaRPr lang="en-US" noProof="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p>
        </p:txBody>
      </p:sp>
      <p:sp>
        <p:nvSpPr>
          <p:cNvPr id="2" name="Flowchart: Data 1">
            <a:extLst>
              <a:ext uri="{FF2B5EF4-FFF2-40B4-BE49-F238E27FC236}">
                <a16:creationId xmlns:a16="http://schemas.microsoft.com/office/drawing/2014/main" id="{721AE21A-94AD-5AEB-6EC6-CCC3DFD8A5F2}"/>
              </a:ext>
            </a:extLst>
          </p:cNvPr>
          <p:cNvSpPr/>
          <p:nvPr/>
        </p:nvSpPr>
        <p:spPr>
          <a:xfrm>
            <a:off x="8951501" y="1741950"/>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sp>
        <p:nvSpPr>
          <p:cNvPr id="3" name="Flowchart: Process 2">
            <a:extLst>
              <a:ext uri="{FF2B5EF4-FFF2-40B4-BE49-F238E27FC236}">
                <a16:creationId xmlns:a16="http://schemas.microsoft.com/office/drawing/2014/main" id="{02CAEE2C-D0BE-8AA7-1D06-255E37887AA2}"/>
              </a:ext>
            </a:extLst>
          </p:cNvPr>
          <p:cNvSpPr/>
          <p:nvPr/>
        </p:nvSpPr>
        <p:spPr>
          <a:xfrm>
            <a:off x="7421535" y="1751949"/>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pd.read_csv</a:t>
            </a:r>
            <a:endParaRPr lang="en-US" sz="1400" noProof="0" dirty="0">
              <a:solidFill>
                <a:schemeClr val="tx1"/>
              </a:solidFill>
            </a:endParaRPr>
          </a:p>
        </p:txBody>
      </p:sp>
      <p:sp>
        <p:nvSpPr>
          <p:cNvPr id="6" name="Flowchart: Data 5">
            <a:extLst>
              <a:ext uri="{FF2B5EF4-FFF2-40B4-BE49-F238E27FC236}">
                <a16:creationId xmlns:a16="http://schemas.microsoft.com/office/drawing/2014/main" id="{AFF9F805-587F-B3A8-026E-5045DF19AA53}"/>
              </a:ext>
            </a:extLst>
          </p:cNvPr>
          <p:cNvSpPr/>
          <p:nvPr/>
        </p:nvSpPr>
        <p:spPr>
          <a:xfrm>
            <a:off x="7175116" y="2541715"/>
            <a:ext cx="145220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dataFrame</a:t>
            </a:r>
            <a:endParaRPr lang="en-US" sz="1200" noProof="0" dirty="0">
              <a:solidFill>
                <a:schemeClr val="tx1"/>
              </a:solidFill>
            </a:endParaRPr>
          </a:p>
        </p:txBody>
      </p:sp>
      <p:sp>
        <p:nvSpPr>
          <p:cNvPr id="15" name="Flowchart: Decision 14">
            <a:extLst>
              <a:ext uri="{FF2B5EF4-FFF2-40B4-BE49-F238E27FC236}">
                <a16:creationId xmlns:a16="http://schemas.microsoft.com/office/drawing/2014/main" id="{7E9D9395-C7D3-C45B-A64C-29591E2F5CF6}"/>
              </a:ext>
            </a:extLst>
          </p:cNvPr>
          <p:cNvSpPr/>
          <p:nvPr/>
        </p:nvSpPr>
        <p:spPr>
          <a:xfrm>
            <a:off x="7132516" y="3800224"/>
            <a:ext cx="1661930" cy="737444"/>
          </a:xfrm>
          <a:prstGeom prst="flowChartDecision">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outcome</a:t>
            </a:r>
          </a:p>
        </p:txBody>
      </p:sp>
      <p:sp>
        <p:nvSpPr>
          <p:cNvPr id="16" name="Flowchart: Data 15">
            <a:extLst>
              <a:ext uri="{FF2B5EF4-FFF2-40B4-BE49-F238E27FC236}">
                <a16:creationId xmlns:a16="http://schemas.microsoft.com/office/drawing/2014/main" id="{70B98021-235D-B81A-5538-4762CF21D011}"/>
              </a:ext>
            </a:extLst>
          </p:cNvPr>
          <p:cNvSpPr/>
          <p:nvPr/>
        </p:nvSpPr>
        <p:spPr>
          <a:xfrm>
            <a:off x="9071314" y="3894421"/>
            <a:ext cx="145220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Landing class</a:t>
            </a:r>
          </a:p>
        </p:txBody>
      </p:sp>
      <p:cxnSp>
        <p:nvCxnSpPr>
          <p:cNvPr id="18" name="Connector: Elbow 17">
            <a:extLst>
              <a:ext uri="{FF2B5EF4-FFF2-40B4-BE49-F238E27FC236}">
                <a16:creationId xmlns:a16="http://schemas.microsoft.com/office/drawing/2014/main" id="{9F3AB39F-B39D-A53E-8822-5627BDAB4D16}"/>
              </a:ext>
            </a:extLst>
          </p:cNvPr>
          <p:cNvCxnSpPr>
            <a:cxnSpLocks/>
            <a:stCxn id="15" idx="2"/>
            <a:endCxn id="22" idx="1"/>
          </p:cNvCxnSpPr>
          <p:nvPr/>
        </p:nvCxnSpPr>
        <p:spPr>
          <a:xfrm rot="16200000" flipH="1">
            <a:off x="8052882" y="4448267"/>
            <a:ext cx="309034" cy="487836"/>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A4738A3-189D-06AA-64B5-4586E7420DEA}"/>
              </a:ext>
            </a:extLst>
          </p:cNvPr>
          <p:cNvCxnSpPr>
            <a:cxnSpLocks/>
            <a:stCxn id="15" idx="0"/>
            <a:endCxn id="23" idx="1"/>
          </p:cNvCxnSpPr>
          <p:nvPr/>
        </p:nvCxnSpPr>
        <p:spPr>
          <a:xfrm rot="5400000" flipH="1" flipV="1">
            <a:off x="8033005" y="3443402"/>
            <a:ext cx="287299" cy="426347"/>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06F8F9-7B4E-36D2-AB22-E76D27AEFFD0}"/>
              </a:ext>
            </a:extLst>
          </p:cNvPr>
          <p:cNvSpPr txBox="1"/>
          <p:nvPr/>
        </p:nvSpPr>
        <p:spPr>
          <a:xfrm>
            <a:off x="8451317" y="4523536"/>
            <a:ext cx="877548" cy="646331"/>
          </a:xfrm>
          <a:prstGeom prst="rect">
            <a:avLst/>
          </a:prstGeom>
          <a:noFill/>
        </p:spPr>
        <p:txBody>
          <a:bodyPr wrap="none" rtlCol="0">
            <a:spAutoFit/>
          </a:bodyPr>
          <a:lstStyle/>
          <a:p>
            <a:pPr algn="ctr"/>
            <a:r>
              <a:rPr lang="en-US" noProof="0" dirty="0"/>
              <a:t>Failure:</a:t>
            </a:r>
          </a:p>
          <a:p>
            <a:pPr algn="ctr"/>
            <a:r>
              <a:rPr lang="en-US" noProof="0" dirty="0"/>
              <a:t>0</a:t>
            </a:r>
          </a:p>
        </p:txBody>
      </p:sp>
      <p:sp>
        <p:nvSpPr>
          <p:cNvPr id="23" name="TextBox 22">
            <a:extLst>
              <a:ext uri="{FF2B5EF4-FFF2-40B4-BE49-F238E27FC236}">
                <a16:creationId xmlns:a16="http://schemas.microsoft.com/office/drawing/2014/main" id="{385EBF4B-0BF7-8BE1-11CB-3698D19B9A15}"/>
              </a:ext>
            </a:extLst>
          </p:cNvPr>
          <p:cNvSpPr txBox="1"/>
          <p:nvPr/>
        </p:nvSpPr>
        <p:spPr>
          <a:xfrm>
            <a:off x="8389828" y="3189759"/>
            <a:ext cx="1005137" cy="646331"/>
          </a:xfrm>
          <a:prstGeom prst="rect">
            <a:avLst/>
          </a:prstGeom>
          <a:noFill/>
        </p:spPr>
        <p:txBody>
          <a:bodyPr wrap="square" rtlCol="0">
            <a:spAutoFit/>
          </a:bodyPr>
          <a:lstStyle/>
          <a:p>
            <a:pPr algn="ctr"/>
            <a:r>
              <a:rPr lang="en-US" noProof="0" dirty="0"/>
              <a:t>Success:</a:t>
            </a:r>
          </a:p>
          <a:p>
            <a:pPr algn="ctr"/>
            <a:r>
              <a:rPr lang="en-US" noProof="0" dirty="0"/>
              <a:t>1</a:t>
            </a:r>
          </a:p>
        </p:txBody>
      </p:sp>
      <p:cxnSp>
        <p:nvCxnSpPr>
          <p:cNvPr id="52" name="Connector: Elbow 51">
            <a:extLst>
              <a:ext uri="{FF2B5EF4-FFF2-40B4-BE49-F238E27FC236}">
                <a16:creationId xmlns:a16="http://schemas.microsoft.com/office/drawing/2014/main" id="{E439BC27-8632-A3CD-EC62-107FFE8D6FD0}"/>
              </a:ext>
            </a:extLst>
          </p:cNvPr>
          <p:cNvCxnSpPr>
            <a:cxnSpLocks/>
            <a:stCxn id="22" idx="3"/>
            <a:endCxn id="16" idx="4"/>
          </p:cNvCxnSpPr>
          <p:nvPr/>
        </p:nvCxnSpPr>
        <p:spPr>
          <a:xfrm flipV="1">
            <a:off x="9328865" y="4443470"/>
            <a:ext cx="468552" cy="403232"/>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6C5A6AB-66BF-0E39-B4E8-74ACE6A6638F}"/>
              </a:ext>
            </a:extLst>
          </p:cNvPr>
          <p:cNvCxnSpPr>
            <a:cxnSpLocks/>
            <a:stCxn id="23" idx="3"/>
            <a:endCxn id="16" idx="1"/>
          </p:cNvCxnSpPr>
          <p:nvPr/>
        </p:nvCxnSpPr>
        <p:spPr>
          <a:xfrm>
            <a:off x="9394965" y="3512925"/>
            <a:ext cx="402452" cy="381496"/>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6EEBF29-2179-7479-3FFC-92E6C8CB5840}"/>
              </a:ext>
            </a:extLst>
          </p:cNvPr>
          <p:cNvGrpSpPr/>
          <p:nvPr/>
        </p:nvGrpSpPr>
        <p:grpSpPr>
          <a:xfrm>
            <a:off x="5217309" y="1512655"/>
            <a:ext cx="1664608" cy="3765240"/>
            <a:chOff x="3020330" y="2084017"/>
            <a:chExt cx="1664608" cy="3765240"/>
          </a:xfrm>
        </p:grpSpPr>
        <p:sp>
          <p:nvSpPr>
            <p:cNvPr id="9" name="Flowchart: Process 8">
              <a:extLst>
                <a:ext uri="{FF2B5EF4-FFF2-40B4-BE49-F238E27FC236}">
                  <a16:creationId xmlns:a16="http://schemas.microsoft.com/office/drawing/2014/main" id="{456A5C69-B0CF-3754-AF67-4FF8DF5CDD52}"/>
                </a:ext>
              </a:extLst>
            </p:cNvPr>
            <p:cNvSpPr/>
            <p:nvPr/>
          </p:nvSpPr>
          <p:spPr>
            <a:xfrm>
              <a:off x="3079113" y="2502232"/>
              <a:ext cx="1548770" cy="38882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missing values</a:t>
              </a:r>
            </a:p>
          </p:txBody>
        </p:sp>
        <p:sp>
          <p:nvSpPr>
            <p:cNvPr id="10" name="Flowchart: Process 9">
              <a:extLst>
                <a:ext uri="{FF2B5EF4-FFF2-40B4-BE49-F238E27FC236}">
                  <a16:creationId xmlns:a16="http://schemas.microsoft.com/office/drawing/2014/main" id="{168CBDEB-5183-9933-6F78-A36729ACE979}"/>
                </a:ext>
              </a:extLst>
            </p:cNvPr>
            <p:cNvSpPr/>
            <p:nvPr/>
          </p:nvSpPr>
          <p:spPr>
            <a:xfrm>
              <a:off x="3079113" y="3001240"/>
              <a:ext cx="1548770" cy="38882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Data types</a:t>
              </a:r>
            </a:p>
          </p:txBody>
        </p:sp>
        <p:sp>
          <p:nvSpPr>
            <p:cNvPr id="11" name="Flowchart: Process 10">
              <a:extLst>
                <a:ext uri="{FF2B5EF4-FFF2-40B4-BE49-F238E27FC236}">
                  <a16:creationId xmlns:a16="http://schemas.microsoft.com/office/drawing/2014/main" id="{A63E51F4-5FE7-1BBF-3874-EC53D32C904E}"/>
                </a:ext>
              </a:extLst>
            </p:cNvPr>
            <p:cNvSpPr/>
            <p:nvPr/>
          </p:nvSpPr>
          <p:spPr>
            <a:xfrm>
              <a:off x="3079113" y="3475467"/>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launches on each launch site</a:t>
              </a:r>
            </a:p>
          </p:txBody>
        </p:sp>
        <p:sp>
          <p:nvSpPr>
            <p:cNvPr id="12" name="Flowchart: Process 11">
              <a:extLst>
                <a:ext uri="{FF2B5EF4-FFF2-40B4-BE49-F238E27FC236}">
                  <a16:creationId xmlns:a16="http://schemas.microsoft.com/office/drawing/2014/main" id="{F9C184D1-DA16-1A59-DB5F-FB78413B6637}"/>
                </a:ext>
              </a:extLst>
            </p:cNvPr>
            <p:cNvSpPr/>
            <p:nvPr/>
          </p:nvSpPr>
          <p:spPr>
            <a:xfrm>
              <a:off x="3079112" y="4133423"/>
              <a:ext cx="1548770" cy="26555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each orbit</a:t>
              </a:r>
            </a:p>
          </p:txBody>
        </p:sp>
        <p:sp>
          <p:nvSpPr>
            <p:cNvPr id="13" name="Flowchart: Process 12">
              <a:extLst>
                <a:ext uri="{FF2B5EF4-FFF2-40B4-BE49-F238E27FC236}">
                  <a16:creationId xmlns:a16="http://schemas.microsoft.com/office/drawing/2014/main" id="{FB07E5CC-C04C-9A01-F73C-DEA0FA48EB80}"/>
                </a:ext>
              </a:extLst>
            </p:cNvPr>
            <p:cNvSpPr/>
            <p:nvPr/>
          </p:nvSpPr>
          <p:spPr>
            <a:xfrm>
              <a:off x="3079113" y="4471431"/>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each landing outcome</a:t>
              </a:r>
            </a:p>
          </p:txBody>
        </p:sp>
        <p:sp>
          <p:nvSpPr>
            <p:cNvPr id="59" name="Flowchart: Process 58">
              <a:extLst>
                <a:ext uri="{FF2B5EF4-FFF2-40B4-BE49-F238E27FC236}">
                  <a16:creationId xmlns:a16="http://schemas.microsoft.com/office/drawing/2014/main" id="{7FB0DED0-4573-2750-255A-F2C8646CCC1D}"/>
                </a:ext>
              </a:extLst>
            </p:cNvPr>
            <p:cNvSpPr/>
            <p:nvPr/>
          </p:nvSpPr>
          <p:spPr>
            <a:xfrm>
              <a:off x="3079111" y="5154129"/>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Landing success rate</a:t>
              </a:r>
            </a:p>
          </p:txBody>
        </p:sp>
        <p:sp>
          <p:nvSpPr>
            <p:cNvPr id="62" name="Flowchart: Process 61">
              <a:extLst>
                <a:ext uri="{FF2B5EF4-FFF2-40B4-BE49-F238E27FC236}">
                  <a16:creationId xmlns:a16="http://schemas.microsoft.com/office/drawing/2014/main" id="{78B7BE90-C3CA-47BB-6047-3D46A3407CB1}"/>
                </a:ext>
              </a:extLst>
            </p:cNvPr>
            <p:cNvSpPr/>
            <p:nvPr/>
          </p:nvSpPr>
          <p:spPr>
            <a:xfrm>
              <a:off x="3020330" y="2084017"/>
              <a:ext cx="1664608" cy="3765240"/>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0" dirty="0">
                <a:solidFill>
                  <a:schemeClr val="tx1"/>
                </a:solidFill>
              </a:endParaRPr>
            </a:p>
          </p:txBody>
        </p:sp>
        <p:sp>
          <p:nvSpPr>
            <p:cNvPr id="64" name="TextBox 63">
              <a:extLst>
                <a:ext uri="{FF2B5EF4-FFF2-40B4-BE49-F238E27FC236}">
                  <a16:creationId xmlns:a16="http://schemas.microsoft.com/office/drawing/2014/main" id="{F95C12CF-5FC3-4CCF-7B3C-452FD754D495}"/>
                </a:ext>
              </a:extLst>
            </p:cNvPr>
            <p:cNvSpPr txBox="1"/>
            <p:nvPr/>
          </p:nvSpPr>
          <p:spPr>
            <a:xfrm>
              <a:off x="3020330" y="2084017"/>
              <a:ext cx="1466042" cy="369332"/>
            </a:xfrm>
            <a:prstGeom prst="rect">
              <a:avLst/>
            </a:prstGeom>
            <a:noFill/>
          </p:spPr>
          <p:txBody>
            <a:bodyPr wrap="none" rtlCol="0">
              <a:spAutoFit/>
            </a:bodyPr>
            <a:lstStyle/>
            <a:p>
              <a:r>
                <a:rPr lang="en-US" b="1" noProof="0" dirty="0"/>
                <a:t>Data Analysis</a:t>
              </a:r>
            </a:p>
          </p:txBody>
        </p:sp>
      </p:grpSp>
      <p:cxnSp>
        <p:nvCxnSpPr>
          <p:cNvPr id="70" name="Straight Arrow Connector 69">
            <a:extLst>
              <a:ext uri="{FF2B5EF4-FFF2-40B4-BE49-F238E27FC236}">
                <a16:creationId xmlns:a16="http://schemas.microsoft.com/office/drawing/2014/main" id="{C49E1C26-284A-138F-02AD-A6590C52E70A}"/>
              </a:ext>
            </a:extLst>
          </p:cNvPr>
          <p:cNvCxnSpPr>
            <a:cxnSpLocks/>
            <a:stCxn id="13" idx="3"/>
            <a:endCxn id="15" idx="1"/>
          </p:cNvCxnSpPr>
          <p:nvPr/>
        </p:nvCxnSpPr>
        <p:spPr>
          <a:xfrm>
            <a:off x="6824862" y="4167862"/>
            <a:ext cx="307654" cy="108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1" name="Flowchart: Process 90">
            <a:extLst>
              <a:ext uri="{FF2B5EF4-FFF2-40B4-BE49-F238E27FC236}">
                <a16:creationId xmlns:a16="http://schemas.microsoft.com/office/drawing/2014/main" id="{67763CC4-7622-82C0-5EC5-54073CE14384}"/>
              </a:ext>
            </a:extLst>
          </p:cNvPr>
          <p:cNvSpPr/>
          <p:nvPr/>
        </p:nvSpPr>
        <p:spPr>
          <a:xfrm>
            <a:off x="8307616" y="5440619"/>
            <a:ext cx="1084566" cy="40323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class mean</a:t>
            </a:r>
          </a:p>
        </p:txBody>
      </p:sp>
      <p:cxnSp>
        <p:nvCxnSpPr>
          <p:cNvPr id="93" name="Connector: Elbow 92">
            <a:extLst>
              <a:ext uri="{FF2B5EF4-FFF2-40B4-BE49-F238E27FC236}">
                <a16:creationId xmlns:a16="http://schemas.microsoft.com/office/drawing/2014/main" id="{5F83E98C-DB07-08A9-C9F7-601C41A7C4C8}"/>
              </a:ext>
            </a:extLst>
          </p:cNvPr>
          <p:cNvCxnSpPr>
            <a:stCxn id="16" idx="5"/>
            <a:endCxn id="91" idx="3"/>
          </p:cNvCxnSpPr>
          <p:nvPr/>
        </p:nvCxnSpPr>
        <p:spPr>
          <a:xfrm flipH="1">
            <a:off x="9392182" y="4168946"/>
            <a:ext cx="986117" cy="1473289"/>
          </a:xfrm>
          <a:prstGeom prst="bentConnector3">
            <a:avLst>
              <a:gd name="adj1" fmla="val -37908"/>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6FD255CB-028C-7763-592F-0B38527B0587}"/>
              </a:ext>
            </a:extLst>
          </p:cNvPr>
          <p:cNvCxnSpPr>
            <a:stCxn id="91" idx="1"/>
            <a:endCxn id="59" idx="2"/>
          </p:cNvCxnSpPr>
          <p:nvPr/>
        </p:nvCxnSpPr>
        <p:spPr>
          <a:xfrm rot="10800000">
            <a:off x="6050476" y="5118353"/>
            <a:ext cx="2257141" cy="52388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3CEDEC1-9090-BFE5-1478-23F5B0FBACBD}"/>
              </a:ext>
            </a:extLst>
          </p:cNvPr>
          <p:cNvCxnSpPr>
            <a:stCxn id="2" idx="2"/>
            <a:endCxn id="3" idx="3"/>
          </p:cNvCxnSpPr>
          <p:nvPr/>
        </p:nvCxnSpPr>
        <p:spPr>
          <a:xfrm flipH="1">
            <a:off x="8660301" y="2039471"/>
            <a:ext cx="4773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8BE23F-20AF-EEA9-3D36-3FFCC4DEA29C}"/>
              </a:ext>
            </a:extLst>
          </p:cNvPr>
          <p:cNvCxnSpPr>
            <a:cxnSpLocks/>
            <a:stCxn id="3" idx="2"/>
            <a:endCxn id="6" idx="0"/>
          </p:cNvCxnSpPr>
          <p:nvPr/>
        </p:nvCxnSpPr>
        <p:spPr>
          <a:xfrm>
            <a:off x="8040918" y="2326993"/>
            <a:ext cx="5521" cy="214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80197C6-6D91-03DC-D847-77A168381639}"/>
              </a:ext>
            </a:extLst>
          </p:cNvPr>
          <p:cNvCxnSpPr>
            <a:cxnSpLocks/>
            <a:stCxn id="6" idx="2"/>
          </p:cNvCxnSpPr>
          <p:nvPr/>
        </p:nvCxnSpPr>
        <p:spPr>
          <a:xfrm flipH="1" flipV="1">
            <a:off x="6881917" y="2816239"/>
            <a:ext cx="43842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Flowchart: Data 104">
            <a:extLst>
              <a:ext uri="{FF2B5EF4-FFF2-40B4-BE49-F238E27FC236}">
                <a16:creationId xmlns:a16="http://schemas.microsoft.com/office/drawing/2014/main" id="{2093E65B-5537-9C2D-2D27-813ACC27B38C}"/>
              </a:ext>
            </a:extLst>
          </p:cNvPr>
          <p:cNvSpPr/>
          <p:nvPr/>
        </p:nvSpPr>
        <p:spPr>
          <a:xfrm>
            <a:off x="8920520" y="2541504"/>
            <a:ext cx="166789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dataset_part_2.csv</a:t>
            </a:r>
          </a:p>
        </p:txBody>
      </p:sp>
      <p:sp>
        <p:nvSpPr>
          <p:cNvPr id="106" name="TextBox 105">
            <a:extLst>
              <a:ext uri="{FF2B5EF4-FFF2-40B4-BE49-F238E27FC236}">
                <a16:creationId xmlns:a16="http://schemas.microsoft.com/office/drawing/2014/main" id="{549CBD4F-CAEB-F02D-576C-4922B2259E77}"/>
              </a:ext>
            </a:extLst>
          </p:cNvPr>
          <p:cNvSpPr txBox="1"/>
          <p:nvPr/>
        </p:nvSpPr>
        <p:spPr>
          <a:xfrm>
            <a:off x="9955605" y="3386468"/>
            <a:ext cx="535724" cy="369332"/>
          </a:xfrm>
          <a:prstGeom prst="rect">
            <a:avLst/>
          </a:prstGeom>
          <a:noFill/>
        </p:spPr>
        <p:txBody>
          <a:bodyPr wrap="none" rtlCol="0">
            <a:spAutoFit/>
          </a:bodyPr>
          <a:lstStyle/>
          <a:p>
            <a:r>
              <a:rPr lang="en-US" noProof="0" dirty="0"/>
              <a:t>join</a:t>
            </a:r>
          </a:p>
        </p:txBody>
      </p:sp>
      <p:cxnSp>
        <p:nvCxnSpPr>
          <p:cNvPr id="107" name="Straight Arrow Connector 106">
            <a:extLst>
              <a:ext uri="{FF2B5EF4-FFF2-40B4-BE49-F238E27FC236}">
                <a16:creationId xmlns:a16="http://schemas.microsoft.com/office/drawing/2014/main" id="{D96704F5-89EE-EB65-C2BC-BF29449345CD}"/>
              </a:ext>
            </a:extLst>
          </p:cNvPr>
          <p:cNvCxnSpPr>
            <a:cxnSpLocks/>
            <a:stCxn id="6" idx="5"/>
            <a:endCxn id="105" idx="2"/>
          </p:cNvCxnSpPr>
          <p:nvPr/>
        </p:nvCxnSpPr>
        <p:spPr>
          <a:xfrm flipV="1">
            <a:off x="8482101" y="2816029"/>
            <a:ext cx="605209" cy="2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4C9FF5D-756F-D48E-3153-B3DEEE9F518A}"/>
              </a:ext>
            </a:extLst>
          </p:cNvPr>
          <p:cNvCxnSpPr>
            <a:cxnSpLocks/>
            <a:endCxn id="106" idx="2"/>
          </p:cNvCxnSpPr>
          <p:nvPr/>
        </p:nvCxnSpPr>
        <p:spPr>
          <a:xfrm flipH="1" flipV="1">
            <a:off x="10223467" y="3755800"/>
            <a:ext cx="1" cy="144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AF488C2-C8B1-A2E9-C12F-A7E295AF5498}"/>
              </a:ext>
            </a:extLst>
          </p:cNvPr>
          <p:cNvCxnSpPr>
            <a:cxnSpLocks/>
            <a:stCxn id="106" idx="0"/>
            <a:endCxn id="105" idx="4"/>
          </p:cNvCxnSpPr>
          <p:nvPr/>
        </p:nvCxnSpPr>
        <p:spPr>
          <a:xfrm rot="16200000" flipV="1">
            <a:off x="9841011" y="3004011"/>
            <a:ext cx="295915" cy="4689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Flowchart: Terminator 120">
            <a:extLst>
              <a:ext uri="{FF2B5EF4-FFF2-40B4-BE49-F238E27FC236}">
                <a16:creationId xmlns:a16="http://schemas.microsoft.com/office/drawing/2014/main" id="{FA3B3ADD-6790-EF59-E606-86BFCF4C20E8}"/>
              </a:ext>
            </a:extLst>
          </p:cNvPr>
          <p:cNvSpPr/>
          <p:nvPr/>
        </p:nvSpPr>
        <p:spPr>
          <a:xfrm>
            <a:off x="11000772" y="1794504"/>
            <a:ext cx="914400" cy="496166"/>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start</a:t>
            </a:r>
          </a:p>
        </p:txBody>
      </p:sp>
      <p:sp>
        <p:nvSpPr>
          <p:cNvPr id="123" name="Flowchart: Terminator 122">
            <a:extLst>
              <a:ext uri="{FF2B5EF4-FFF2-40B4-BE49-F238E27FC236}">
                <a16:creationId xmlns:a16="http://schemas.microsoft.com/office/drawing/2014/main" id="{D6878B9C-90FF-CD89-AAD3-B81F3990213B}"/>
              </a:ext>
            </a:extLst>
          </p:cNvPr>
          <p:cNvSpPr/>
          <p:nvPr/>
        </p:nvSpPr>
        <p:spPr>
          <a:xfrm>
            <a:off x="11000772" y="2570623"/>
            <a:ext cx="914400" cy="496166"/>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end</a:t>
            </a:r>
          </a:p>
        </p:txBody>
      </p:sp>
      <p:cxnSp>
        <p:nvCxnSpPr>
          <p:cNvPr id="124" name="Straight Arrow Connector 123">
            <a:extLst>
              <a:ext uri="{FF2B5EF4-FFF2-40B4-BE49-F238E27FC236}">
                <a16:creationId xmlns:a16="http://schemas.microsoft.com/office/drawing/2014/main" id="{605DD606-63CB-E31C-3CED-3081C1AB52B5}"/>
              </a:ext>
            </a:extLst>
          </p:cNvPr>
          <p:cNvCxnSpPr>
            <a:cxnSpLocks/>
            <a:stCxn id="121" idx="1"/>
            <a:endCxn id="2" idx="5"/>
          </p:cNvCxnSpPr>
          <p:nvPr/>
        </p:nvCxnSpPr>
        <p:spPr>
          <a:xfrm flipH="1" flipV="1">
            <a:off x="10626581" y="2039471"/>
            <a:ext cx="374191" cy="3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9B74434-5A93-6EAD-41AC-00CE7B270169}"/>
              </a:ext>
            </a:extLst>
          </p:cNvPr>
          <p:cNvCxnSpPr>
            <a:cxnSpLocks/>
            <a:stCxn id="105" idx="5"/>
            <a:endCxn id="123" idx="1"/>
          </p:cNvCxnSpPr>
          <p:nvPr/>
        </p:nvCxnSpPr>
        <p:spPr>
          <a:xfrm>
            <a:off x="10421626" y="2816029"/>
            <a:ext cx="579146" cy="2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C0EDFF8F-65B0-19F0-6DC1-A3E863AB2F61}"/>
              </a:ext>
            </a:extLst>
          </p:cNvPr>
          <p:cNvSpPr txBox="1"/>
          <p:nvPr/>
        </p:nvSpPr>
        <p:spPr>
          <a:xfrm>
            <a:off x="0" y="5780880"/>
            <a:ext cx="5151332" cy="646331"/>
          </a:xfrm>
          <a:prstGeom prst="rect">
            <a:avLst/>
          </a:prstGeom>
          <a:noFill/>
        </p:spPr>
        <p:txBody>
          <a:bodyPr wrap="square">
            <a:spAutoFit/>
          </a:bodyPr>
          <a:lstStyle/>
          <a:p>
            <a:r>
              <a:rPr lang="en-US" sz="1200" noProof="0" dirty="0"/>
              <a:t>Notebook:</a:t>
            </a:r>
          </a:p>
          <a:p>
            <a:r>
              <a:rPr lang="en-US" sz="1200" noProof="0" dirty="0">
                <a:hlinkClick r:id="rId4"/>
              </a:rPr>
              <a:t>https://github.com/EdgarHTT/Applied_Data_Science_Capstone/blob/main/labs-jupyter-spacex-Data%20wrangling.ipynb</a:t>
            </a:r>
            <a:r>
              <a:rPr lang="en-US" sz="1200" noProof="0" dirty="0"/>
              <a:t> </a:t>
            </a:r>
          </a:p>
        </p:txBody>
      </p:sp>
      <p:sp>
        <p:nvSpPr>
          <p:cNvPr id="5" name="Text Placeholder 2">
            <a:extLst>
              <a:ext uri="{FF2B5EF4-FFF2-40B4-BE49-F238E27FC236}">
                <a16:creationId xmlns:a16="http://schemas.microsoft.com/office/drawing/2014/main" id="{AC4BF6CB-FC04-85F1-AB97-F97828059DB5}"/>
              </a:ext>
            </a:extLst>
          </p:cNvPr>
          <p:cNvSpPr txBox="1">
            <a:spLocks/>
          </p:cNvSpPr>
          <p:nvPr/>
        </p:nvSpPr>
        <p:spPr>
          <a:xfrm>
            <a:off x="801206" y="1462585"/>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Data wrangling conforms exploratory data analysis and the determination of training labels. By analyzing the dataset, we classified the outcome of each landing in a binary format and incorporated it into the dataset for future feature engineering. </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noProof="0" smtClean="0"/>
              <a:t>12</a:t>
            </a:fld>
            <a:endParaRPr lang="en-US" noProof="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A8311614-0BEB-09B2-1B73-E9199246845C}"/>
              </a:ext>
            </a:extLst>
          </p:cNvPr>
          <p:cNvSpPr txBox="1"/>
          <p:nvPr/>
        </p:nvSpPr>
        <p:spPr>
          <a:xfrm>
            <a:off x="770010" y="1520289"/>
            <a:ext cx="10515599" cy="954107"/>
          </a:xfrm>
          <a:prstGeom prst="rect">
            <a:avLst/>
          </a:prstGeom>
          <a:noFill/>
        </p:spPr>
        <p:txBody>
          <a:bodyPr wrap="square" rtlCol="0">
            <a:spAutoFit/>
          </a:bodyPr>
          <a:lstStyle/>
          <a:p>
            <a:r>
              <a:rPr lang="en-US" sz="2800" dirty="0"/>
              <a:t>As part of the exploratory data analysis, visualizations are developed to obtain a deeper understanding and find </a:t>
            </a:r>
            <a:r>
              <a:rPr lang="en-US" sz="2800"/>
              <a:t>insights.</a:t>
            </a:r>
            <a:endParaRPr lang="en-US" sz="2800" dirty="0"/>
          </a:p>
        </p:txBody>
      </p:sp>
      <p:pic>
        <p:nvPicPr>
          <p:cNvPr id="6" name="Picture 5">
            <a:extLst>
              <a:ext uri="{FF2B5EF4-FFF2-40B4-BE49-F238E27FC236}">
                <a16:creationId xmlns:a16="http://schemas.microsoft.com/office/drawing/2014/main" id="{3B4AD65B-3703-7F5C-945D-80F3526E7654}"/>
              </a:ext>
            </a:extLst>
          </p:cNvPr>
          <p:cNvPicPr>
            <a:picLocks noChangeAspect="1"/>
          </p:cNvPicPr>
          <p:nvPr/>
        </p:nvPicPr>
        <p:blipFill>
          <a:blip r:embed="rId4"/>
          <a:stretch>
            <a:fillRect/>
          </a:stretch>
        </p:blipFill>
        <p:spPr>
          <a:xfrm>
            <a:off x="770007" y="2474396"/>
            <a:ext cx="10515600" cy="2059715"/>
          </a:xfrm>
          <a:prstGeom prst="rect">
            <a:avLst/>
          </a:prstGeom>
        </p:spPr>
      </p:pic>
      <p:sp>
        <p:nvSpPr>
          <p:cNvPr id="7" name="TextBox 6">
            <a:extLst>
              <a:ext uri="{FF2B5EF4-FFF2-40B4-BE49-F238E27FC236}">
                <a16:creationId xmlns:a16="http://schemas.microsoft.com/office/drawing/2014/main" id="{50ECEA29-A9B2-7D55-0EB9-3C97437BC733}"/>
              </a:ext>
            </a:extLst>
          </p:cNvPr>
          <p:cNvSpPr txBox="1"/>
          <p:nvPr/>
        </p:nvSpPr>
        <p:spPr>
          <a:xfrm>
            <a:off x="770010" y="4547813"/>
            <a:ext cx="10515599" cy="1384995"/>
          </a:xfrm>
          <a:prstGeom prst="rect">
            <a:avLst/>
          </a:prstGeom>
          <a:noFill/>
        </p:spPr>
        <p:txBody>
          <a:bodyPr wrap="square" rtlCol="0">
            <a:spAutoFit/>
          </a:bodyPr>
          <a:lstStyle/>
          <a:p>
            <a:r>
              <a:rPr lang="en-US" sz="2800" dirty="0"/>
              <a:t>By plotting Flight number against Payload mass, we can observe that the success rate of each launch increases</a:t>
            </a:r>
            <a:r>
              <a:rPr lang="en-US" sz="2800"/>
              <a:t>. </a:t>
            </a:r>
            <a:r>
              <a:rPr lang="en-US" sz="2800" dirty="0"/>
              <a:t>Payload mass and landing success doesn’t seem to </a:t>
            </a:r>
            <a:r>
              <a:rPr lang="en-US" sz="2800"/>
              <a:t>be correlated</a:t>
            </a:r>
            <a:endParaRPr lang="en-US" sz="2800"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6725107-D8AD-C926-7471-90A7A04DAD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12738-2E06-A9BC-2084-A6661EA72FF9}"/>
              </a:ext>
            </a:extLst>
          </p:cNvPr>
          <p:cNvSpPr>
            <a:spLocks noGrp="1"/>
          </p:cNvSpPr>
          <p:nvPr>
            <p:ph type="sldNum" sz="quarter" idx="12"/>
          </p:nvPr>
        </p:nvSpPr>
        <p:spPr/>
        <p:txBody>
          <a:bodyPr/>
          <a:lstStyle/>
          <a:p>
            <a:fld id="{5075537C-CA84-1446-933C-8E9D027F9201}" type="slidenum">
              <a:rPr lang="en-US" noProof="0" smtClean="0"/>
              <a:t>13</a:t>
            </a:fld>
            <a:endParaRPr lang="en-US" noProof="0" dirty="0"/>
          </a:p>
        </p:txBody>
      </p:sp>
      <p:sp>
        <p:nvSpPr>
          <p:cNvPr id="3" name="Title 1">
            <a:extLst>
              <a:ext uri="{FF2B5EF4-FFF2-40B4-BE49-F238E27FC236}">
                <a16:creationId xmlns:a16="http://schemas.microsoft.com/office/drawing/2014/main" id="{D854CBFF-35B0-D460-780A-4BA8D5A5644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0021AF9-D81C-1046-825D-252E0A0C7515}"/>
              </a:ext>
            </a:extLst>
          </p:cNvPr>
          <p:cNvSpPr txBox="1"/>
          <p:nvPr/>
        </p:nvSpPr>
        <p:spPr>
          <a:xfrm>
            <a:off x="770011" y="1520289"/>
            <a:ext cx="5325990" cy="2677656"/>
          </a:xfrm>
          <a:prstGeom prst="rect">
            <a:avLst/>
          </a:prstGeom>
          <a:noFill/>
        </p:spPr>
        <p:txBody>
          <a:bodyPr wrap="square" rtlCol="0">
            <a:spAutoFit/>
          </a:bodyPr>
          <a:lstStyle/>
          <a:p>
            <a:r>
              <a:rPr lang="en-US" sz="2800" dirty="0"/>
              <a:t>By visualizing the relationship between flight number and launch site, we can observe that the first launches done by SpaceX was on Cape Canaveral and that most of their failures were done there.</a:t>
            </a:r>
          </a:p>
        </p:txBody>
      </p:sp>
      <p:pic>
        <p:nvPicPr>
          <p:cNvPr id="8" name="Picture 7">
            <a:extLst>
              <a:ext uri="{FF2B5EF4-FFF2-40B4-BE49-F238E27FC236}">
                <a16:creationId xmlns:a16="http://schemas.microsoft.com/office/drawing/2014/main" id="{BC7649D7-3A0D-C51F-3A19-43BC92717A51}"/>
              </a:ext>
            </a:extLst>
          </p:cNvPr>
          <p:cNvPicPr>
            <a:picLocks noChangeAspect="1"/>
          </p:cNvPicPr>
          <p:nvPr/>
        </p:nvPicPr>
        <p:blipFill>
          <a:blip r:embed="rId4"/>
          <a:stretch>
            <a:fillRect/>
          </a:stretch>
        </p:blipFill>
        <p:spPr>
          <a:xfrm>
            <a:off x="6096000" y="1511518"/>
            <a:ext cx="4979141" cy="4514056"/>
          </a:xfrm>
          <a:prstGeom prst="rect">
            <a:avLst/>
          </a:prstGeom>
        </p:spPr>
      </p:pic>
    </p:spTree>
    <p:extLst>
      <p:ext uri="{BB962C8B-B14F-4D97-AF65-F5344CB8AC3E}">
        <p14:creationId xmlns:p14="http://schemas.microsoft.com/office/powerpoint/2010/main" val="204711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D01BA1B-EA90-F8B3-3133-19006C8553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E360CE-7A37-DE20-2689-8CB1F1539175}"/>
              </a:ext>
            </a:extLst>
          </p:cNvPr>
          <p:cNvSpPr>
            <a:spLocks noGrp="1"/>
          </p:cNvSpPr>
          <p:nvPr>
            <p:ph type="sldNum" sz="quarter" idx="12"/>
          </p:nvPr>
        </p:nvSpPr>
        <p:spPr/>
        <p:txBody>
          <a:bodyPr/>
          <a:lstStyle/>
          <a:p>
            <a:fld id="{5075537C-CA84-1446-933C-8E9D027F9201}" type="slidenum">
              <a:rPr lang="en-US" noProof="0" smtClean="0"/>
              <a:t>14</a:t>
            </a:fld>
            <a:endParaRPr lang="en-US" noProof="0" dirty="0"/>
          </a:p>
        </p:txBody>
      </p:sp>
      <p:sp>
        <p:nvSpPr>
          <p:cNvPr id="3" name="Title 1">
            <a:extLst>
              <a:ext uri="{FF2B5EF4-FFF2-40B4-BE49-F238E27FC236}">
                <a16:creationId xmlns:a16="http://schemas.microsoft.com/office/drawing/2014/main" id="{66D5A2E4-2114-0906-AF2C-6E08A01EF0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AEE8230-6304-1D00-C7FE-59C63854EA78}"/>
              </a:ext>
            </a:extLst>
          </p:cNvPr>
          <p:cNvSpPr txBox="1"/>
          <p:nvPr/>
        </p:nvSpPr>
        <p:spPr>
          <a:xfrm>
            <a:off x="5959621" y="1523505"/>
            <a:ext cx="5325990" cy="1815882"/>
          </a:xfrm>
          <a:prstGeom prst="rect">
            <a:avLst/>
          </a:prstGeom>
          <a:noFill/>
        </p:spPr>
        <p:txBody>
          <a:bodyPr wrap="square" rtlCol="0">
            <a:spAutoFit/>
          </a:bodyPr>
          <a:lstStyle/>
          <a:p>
            <a:r>
              <a:rPr lang="en-US" sz="2800" dirty="0"/>
              <a:t>And by plotting against payload mass, we can see that for the VAFB-SLC launch site no heavy payload rockets were launched.</a:t>
            </a:r>
          </a:p>
        </p:txBody>
      </p:sp>
      <p:pic>
        <p:nvPicPr>
          <p:cNvPr id="6" name="Picture 5">
            <a:extLst>
              <a:ext uri="{FF2B5EF4-FFF2-40B4-BE49-F238E27FC236}">
                <a16:creationId xmlns:a16="http://schemas.microsoft.com/office/drawing/2014/main" id="{F0F7C6CD-7FC6-BBB6-A9FB-BB7215C54954}"/>
              </a:ext>
            </a:extLst>
          </p:cNvPr>
          <p:cNvPicPr>
            <a:picLocks noChangeAspect="1"/>
          </p:cNvPicPr>
          <p:nvPr/>
        </p:nvPicPr>
        <p:blipFill>
          <a:blip r:embed="rId4"/>
          <a:stretch>
            <a:fillRect/>
          </a:stretch>
        </p:blipFill>
        <p:spPr>
          <a:xfrm>
            <a:off x="770011" y="1520289"/>
            <a:ext cx="4962082" cy="4505284"/>
          </a:xfrm>
          <a:prstGeom prst="rect">
            <a:avLst/>
          </a:prstGeom>
        </p:spPr>
      </p:pic>
    </p:spTree>
    <p:extLst>
      <p:ext uri="{BB962C8B-B14F-4D97-AF65-F5344CB8AC3E}">
        <p14:creationId xmlns:p14="http://schemas.microsoft.com/office/powerpoint/2010/main" val="334244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25450D5-2C4A-52A8-7BDC-AC6964BF1E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3F0922-D48C-7776-0444-7C9DB1ECBE06}"/>
              </a:ext>
            </a:extLst>
          </p:cNvPr>
          <p:cNvSpPr>
            <a:spLocks noGrp="1"/>
          </p:cNvSpPr>
          <p:nvPr>
            <p:ph type="sldNum" sz="quarter" idx="12"/>
          </p:nvPr>
        </p:nvSpPr>
        <p:spPr/>
        <p:txBody>
          <a:bodyPr/>
          <a:lstStyle/>
          <a:p>
            <a:fld id="{5075537C-CA84-1446-933C-8E9D027F9201}" type="slidenum">
              <a:rPr lang="en-US" noProof="0" smtClean="0"/>
              <a:t>15</a:t>
            </a:fld>
            <a:endParaRPr lang="en-US" noProof="0" dirty="0"/>
          </a:p>
        </p:txBody>
      </p:sp>
      <p:sp>
        <p:nvSpPr>
          <p:cNvPr id="3" name="Title 1">
            <a:extLst>
              <a:ext uri="{FF2B5EF4-FFF2-40B4-BE49-F238E27FC236}">
                <a16:creationId xmlns:a16="http://schemas.microsoft.com/office/drawing/2014/main" id="{33B1B2B4-2D7E-AD45-A055-5CDA6E35F09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31B07037-7FCC-52AB-E036-F20AA7DA4D09}"/>
              </a:ext>
            </a:extLst>
          </p:cNvPr>
          <p:cNvSpPr txBox="1"/>
          <p:nvPr/>
        </p:nvSpPr>
        <p:spPr>
          <a:xfrm>
            <a:off x="770011" y="1520289"/>
            <a:ext cx="5117953" cy="1815882"/>
          </a:xfrm>
          <a:prstGeom prst="rect">
            <a:avLst/>
          </a:prstGeom>
          <a:noFill/>
        </p:spPr>
        <p:txBody>
          <a:bodyPr wrap="square" rtlCol="0">
            <a:spAutoFit/>
          </a:bodyPr>
          <a:lstStyle/>
          <a:p>
            <a:r>
              <a:rPr lang="en-US" sz="2800" dirty="0"/>
              <a:t>By plotting the success rate of each orbit, we can see that Geo Stationary Orbits (GTO) are the most difficult launches to land.</a:t>
            </a:r>
          </a:p>
        </p:txBody>
      </p:sp>
      <p:pic>
        <p:nvPicPr>
          <p:cNvPr id="7" name="Picture 6">
            <a:extLst>
              <a:ext uri="{FF2B5EF4-FFF2-40B4-BE49-F238E27FC236}">
                <a16:creationId xmlns:a16="http://schemas.microsoft.com/office/drawing/2014/main" id="{836F08C9-0B04-838A-37BF-0664700A0A56}"/>
              </a:ext>
            </a:extLst>
          </p:cNvPr>
          <p:cNvPicPr>
            <a:picLocks noChangeAspect="1"/>
          </p:cNvPicPr>
          <p:nvPr/>
        </p:nvPicPr>
        <p:blipFill>
          <a:blip r:embed="rId4"/>
          <a:stretch>
            <a:fillRect/>
          </a:stretch>
        </p:blipFill>
        <p:spPr>
          <a:xfrm>
            <a:off x="5923947" y="1520289"/>
            <a:ext cx="5534025" cy="4248150"/>
          </a:xfrm>
          <a:prstGeom prst="rect">
            <a:avLst/>
          </a:prstGeom>
        </p:spPr>
      </p:pic>
    </p:spTree>
    <p:extLst>
      <p:ext uri="{BB962C8B-B14F-4D97-AF65-F5344CB8AC3E}">
        <p14:creationId xmlns:p14="http://schemas.microsoft.com/office/powerpoint/2010/main" val="86380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579C3D3-0AE0-AC4F-71BD-A2C4F7C675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FECA0D-644E-E787-F4E8-B07AD59B35A2}"/>
              </a:ext>
            </a:extLst>
          </p:cNvPr>
          <p:cNvSpPr>
            <a:spLocks noGrp="1"/>
          </p:cNvSpPr>
          <p:nvPr>
            <p:ph type="sldNum" sz="quarter" idx="12"/>
          </p:nvPr>
        </p:nvSpPr>
        <p:spPr/>
        <p:txBody>
          <a:bodyPr/>
          <a:lstStyle/>
          <a:p>
            <a:fld id="{5075537C-CA84-1446-933C-8E9D027F9201}" type="slidenum">
              <a:rPr lang="en-US" noProof="0" smtClean="0"/>
              <a:t>16</a:t>
            </a:fld>
            <a:endParaRPr lang="en-US" noProof="0" dirty="0"/>
          </a:p>
        </p:txBody>
      </p:sp>
      <p:sp>
        <p:nvSpPr>
          <p:cNvPr id="3" name="Title 1">
            <a:extLst>
              <a:ext uri="{FF2B5EF4-FFF2-40B4-BE49-F238E27FC236}">
                <a16:creationId xmlns:a16="http://schemas.microsoft.com/office/drawing/2014/main" id="{01FC3F1A-1BC2-7F9C-104C-2C328D0834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4670211-AF3D-0709-BFF3-636AE451648A}"/>
              </a:ext>
            </a:extLst>
          </p:cNvPr>
          <p:cNvSpPr txBox="1"/>
          <p:nvPr/>
        </p:nvSpPr>
        <p:spPr>
          <a:xfrm>
            <a:off x="770011" y="1520289"/>
            <a:ext cx="5825950" cy="2246769"/>
          </a:xfrm>
          <a:prstGeom prst="rect">
            <a:avLst/>
          </a:prstGeom>
          <a:noFill/>
        </p:spPr>
        <p:txBody>
          <a:bodyPr wrap="square" rtlCol="0">
            <a:spAutoFit/>
          </a:bodyPr>
          <a:lstStyle/>
          <a:p>
            <a:r>
              <a:rPr lang="en-US" sz="2800" dirty="0"/>
              <a:t>As of now the most common mission by SpaceX is Very Low Earth Orbit (VLEO). This orbit is most common for satellite missions like their Starlink service</a:t>
            </a:r>
          </a:p>
        </p:txBody>
      </p:sp>
      <p:pic>
        <p:nvPicPr>
          <p:cNvPr id="6" name="Picture 5">
            <a:extLst>
              <a:ext uri="{FF2B5EF4-FFF2-40B4-BE49-F238E27FC236}">
                <a16:creationId xmlns:a16="http://schemas.microsoft.com/office/drawing/2014/main" id="{B972013D-4CAF-A2D1-3B5D-A76166EB3357}"/>
              </a:ext>
            </a:extLst>
          </p:cNvPr>
          <p:cNvPicPr>
            <a:picLocks noChangeAspect="1"/>
          </p:cNvPicPr>
          <p:nvPr/>
        </p:nvPicPr>
        <p:blipFill>
          <a:blip r:embed="rId4"/>
          <a:stretch>
            <a:fillRect/>
          </a:stretch>
        </p:blipFill>
        <p:spPr>
          <a:xfrm>
            <a:off x="6595961" y="1520289"/>
            <a:ext cx="4862011" cy="4368010"/>
          </a:xfrm>
          <a:prstGeom prst="rect">
            <a:avLst/>
          </a:prstGeom>
        </p:spPr>
      </p:pic>
    </p:spTree>
    <p:extLst>
      <p:ext uri="{BB962C8B-B14F-4D97-AF65-F5344CB8AC3E}">
        <p14:creationId xmlns:p14="http://schemas.microsoft.com/office/powerpoint/2010/main" val="396680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C304C8-C447-7FEB-F371-64AD5696E4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069390-AA18-B30E-218D-1B5E34F854C5}"/>
              </a:ext>
            </a:extLst>
          </p:cNvPr>
          <p:cNvSpPr>
            <a:spLocks noGrp="1"/>
          </p:cNvSpPr>
          <p:nvPr>
            <p:ph type="sldNum" sz="quarter" idx="12"/>
          </p:nvPr>
        </p:nvSpPr>
        <p:spPr/>
        <p:txBody>
          <a:bodyPr/>
          <a:lstStyle/>
          <a:p>
            <a:fld id="{5075537C-CA84-1446-933C-8E9D027F9201}" type="slidenum">
              <a:rPr lang="en-US" noProof="0" smtClean="0"/>
              <a:t>17</a:t>
            </a:fld>
            <a:endParaRPr lang="en-US" noProof="0" dirty="0"/>
          </a:p>
        </p:txBody>
      </p:sp>
      <p:sp>
        <p:nvSpPr>
          <p:cNvPr id="3" name="Title 1">
            <a:extLst>
              <a:ext uri="{FF2B5EF4-FFF2-40B4-BE49-F238E27FC236}">
                <a16:creationId xmlns:a16="http://schemas.microsoft.com/office/drawing/2014/main" id="{4528BCFD-8B4A-1D20-109D-0F5ECD2B514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3A016D2-233D-C714-22D0-BE6D5A3A4B29}"/>
              </a:ext>
            </a:extLst>
          </p:cNvPr>
          <p:cNvSpPr txBox="1"/>
          <p:nvPr/>
        </p:nvSpPr>
        <p:spPr>
          <a:xfrm>
            <a:off x="5632022" y="1481942"/>
            <a:ext cx="5825950" cy="3108543"/>
          </a:xfrm>
          <a:prstGeom prst="rect">
            <a:avLst/>
          </a:prstGeom>
          <a:noFill/>
        </p:spPr>
        <p:txBody>
          <a:bodyPr wrap="square" rtlCol="0">
            <a:spAutoFit/>
          </a:bodyPr>
          <a:lstStyle/>
          <a:p>
            <a:r>
              <a:rPr lang="en-US" sz="2800" dirty="0"/>
              <a:t>With heavy payloads the successful landing rate is increased for Polar, LEO and ISS.</a:t>
            </a:r>
          </a:p>
          <a:p>
            <a:endParaRPr lang="en-US" sz="2800" dirty="0"/>
          </a:p>
          <a:p>
            <a:r>
              <a:rPr lang="en-US" sz="2800" dirty="0"/>
              <a:t>However, for GTO, it’s difficult to distinguish between successful and unsuccessful landings </a:t>
            </a:r>
          </a:p>
        </p:txBody>
      </p:sp>
      <p:pic>
        <p:nvPicPr>
          <p:cNvPr id="7" name="Picture 6">
            <a:extLst>
              <a:ext uri="{FF2B5EF4-FFF2-40B4-BE49-F238E27FC236}">
                <a16:creationId xmlns:a16="http://schemas.microsoft.com/office/drawing/2014/main" id="{446D14A8-524B-FFAD-B02E-E6E69A463DC6}"/>
              </a:ext>
            </a:extLst>
          </p:cNvPr>
          <p:cNvPicPr>
            <a:picLocks noChangeAspect="1"/>
          </p:cNvPicPr>
          <p:nvPr/>
        </p:nvPicPr>
        <p:blipFill>
          <a:blip r:embed="rId4"/>
          <a:stretch>
            <a:fillRect/>
          </a:stretch>
        </p:blipFill>
        <p:spPr>
          <a:xfrm>
            <a:off x="574528" y="1481942"/>
            <a:ext cx="5057494" cy="4543631"/>
          </a:xfrm>
          <a:prstGeom prst="rect">
            <a:avLst/>
          </a:prstGeom>
        </p:spPr>
      </p:pic>
    </p:spTree>
    <p:extLst>
      <p:ext uri="{BB962C8B-B14F-4D97-AF65-F5344CB8AC3E}">
        <p14:creationId xmlns:p14="http://schemas.microsoft.com/office/powerpoint/2010/main" val="240723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93FD4DF-7269-B0D0-F14E-D64697591C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745776-4378-41E2-0D8F-B2125C0F9454}"/>
              </a:ext>
            </a:extLst>
          </p:cNvPr>
          <p:cNvSpPr>
            <a:spLocks noGrp="1"/>
          </p:cNvSpPr>
          <p:nvPr>
            <p:ph type="sldNum" sz="quarter" idx="12"/>
          </p:nvPr>
        </p:nvSpPr>
        <p:spPr/>
        <p:txBody>
          <a:bodyPr/>
          <a:lstStyle/>
          <a:p>
            <a:fld id="{5075537C-CA84-1446-933C-8E9D027F9201}" type="slidenum">
              <a:rPr lang="en-US" noProof="0" smtClean="0"/>
              <a:t>18</a:t>
            </a:fld>
            <a:endParaRPr lang="en-US" noProof="0" dirty="0"/>
          </a:p>
        </p:txBody>
      </p:sp>
      <p:sp>
        <p:nvSpPr>
          <p:cNvPr id="3" name="Title 1">
            <a:extLst>
              <a:ext uri="{FF2B5EF4-FFF2-40B4-BE49-F238E27FC236}">
                <a16:creationId xmlns:a16="http://schemas.microsoft.com/office/drawing/2014/main" id="{0120335C-4EEE-3D0D-3F36-C5A6123BFE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6109D005-A3FD-76C9-12BF-BD132D4303D2}"/>
              </a:ext>
            </a:extLst>
          </p:cNvPr>
          <p:cNvSpPr txBox="1"/>
          <p:nvPr/>
        </p:nvSpPr>
        <p:spPr>
          <a:xfrm>
            <a:off x="770011" y="1481942"/>
            <a:ext cx="5117953" cy="1384995"/>
          </a:xfrm>
          <a:prstGeom prst="rect">
            <a:avLst/>
          </a:prstGeom>
          <a:noFill/>
        </p:spPr>
        <p:txBody>
          <a:bodyPr wrap="square" rtlCol="0">
            <a:spAutoFit/>
          </a:bodyPr>
          <a:lstStyle/>
          <a:p>
            <a:r>
              <a:rPr lang="en-US" sz="2800" dirty="0"/>
              <a:t>Finally, we can observe that the success rate kept increasing from 2013 till 2020</a:t>
            </a:r>
          </a:p>
        </p:txBody>
      </p:sp>
      <p:pic>
        <p:nvPicPr>
          <p:cNvPr id="6" name="Picture 5">
            <a:extLst>
              <a:ext uri="{FF2B5EF4-FFF2-40B4-BE49-F238E27FC236}">
                <a16:creationId xmlns:a16="http://schemas.microsoft.com/office/drawing/2014/main" id="{B0CAC55D-0C7F-E680-24CA-496044800830}"/>
              </a:ext>
            </a:extLst>
          </p:cNvPr>
          <p:cNvPicPr>
            <a:picLocks noChangeAspect="1"/>
          </p:cNvPicPr>
          <p:nvPr/>
        </p:nvPicPr>
        <p:blipFill>
          <a:blip r:embed="rId4"/>
          <a:stretch>
            <a:fillRect/>
          </a:stretch>
        </p:blipFill>
        <p:spPr>
          <a:xfrm>
            <a:off x="5887964" y="1481942"/>
            <a:ext cx="5534025" cy="4248150"/>
          </a:xfrm>
          <a:prstGeom prst="rect">
            <a:avLst/>
          </a:prstGeom>
        </p:spPr>
      </p:pic>
    </p:spTree>
    <p:extLst>
      <p:ext uri="{BB962C8B-B14F-4D97-AF65-F5344CB8AC3E}">
        <p14:creationId xmlns:p14="http://schemas.microsoft.com/office/powerpoint/2010/main" val="1501045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noProof="0" smtClean="0"/>
              <a:t>19</a:t>
            </a:fld>
            <a:endParaRPr lang="en-US" noProof="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2" name="TextBox 1">
            <a:extLst>
              <a:ext uri="{FF2B5EF4-FFF2-40B4-BE49-F238E27FC236}">
                <a16:creationId xmlns:a16="http://schemas.microsoft.com/office/drawing/2014/main" id="{0745DE09-8437-61A5-F080-248A15881A82}"/>
              </a:ext>
            </a:extLst>
          </p:cNvPr>
          <p:cNvSpPr txBox="1"/>
          <p:nvPr/>
        </p:nvSpPr>
        <p:spPr>
          <a:xfrm>
            <a:off x="770011" y="1479143"/>
            <a:ext cx="6545189" cy="954107"/>
          </a:xfrm>
          <a:prstGeom prst="rect">
            <a:avLst/>
          </a:prstGeom>
          <a:noFill/>
        </p:spPr>
        <p:txBody>
          <a:bodyPr wrap="square" rtlCol="0">
            <a:spAutoFit/>
          </a:bodyPr>
          <a:lstStyle/>
          <a:p>
            <a:r>
              <a:rPr lang="en-US" sz="2800" dirty="0"/>
              <a:t>SQL was also used to perform exploratory data analysis. Here are the queries used:</a:t>
            </a:r>
          </a:p>
        </p:txBody>
      </p:sp>
      <p:pic>
        <p:nvPicPr>
          <p:cNvPr id="11" name="Picture 10">
            <a:extLst>
              <a:ext uri="{FF2B5EF4-FFF2-40B4-BE49-F238E27FC236}">
                <a16:creationId xmlns:a16="http://schemas.microsoft.com/office/drawing/2014/main" id="{F4293B54-F028-25E3-D7FD-FE03545BDDDE}"/>
              </a:ext>
            </a:extLst>
          </p:cNvPr>
          <p:cNvPicPr>
            <a:picLocks noChangeAspect="1"/>
          </p:cNvPicPr>
          <p:nvPr/>
        </p:nvPicPr>
        <p:blipFill>
          <a:blip r:embed="rId4"/>
          <a:stretch>
            <a:fillRect/>
          </a:stretch>
        </p:blipFill>
        <p:spPr>
          <a:xfrm>
            <a:off x="7564583" y="1956196"/>
            <a:ext cx="4048784" cy="2992064"/>
          </a:xfrm>
          <a:prstGeom prst="rect">
            <a:avLst/>
          </a:prstGeom>
        </p:spPr>
      </p:pic>
      <p:sp>
        <p:nvSpPr>
          <p:cNvPr id="13" name="TextBox 12">
            <a:extLst>
              <a:ext uri="{FF2B5EF4-FFF2-40B4-BE49-F238E27FC236}">
                <a16:creationId xmlns:a16="http://schemas.microsoft.com/office/drawing/2014/main" id="{124A890C-514E-C68E-5A73-8403B73BC15D}"/>
              </a:ext>
            </a:extLst>
          </p:cNvPr>
          <p:cNvSpPr txBox="1"/>
          <p:nvPr/>
        </p:nvSpPr>
        <p:spPr>
          <a:xfrm>
            <a:off x="770011" y="2433250"/>
            <a:ext cx="6794572" cy="1384995"/>
          </a:xfrm>
          <a:prstGeom prst="rect">
            <a:avLst/>
          </a:prstGeom>
          <a:noFill/>
        </p:spPr>
        <p:txBody>
          <a:bodyPr wrap="square">
            <a:spAutoFit/>
          </a:bodyPr>
          <a:lstStyle/>
          <a:p>
            <a:pPr marL="457200" indent="-457200">
              <a:buFont typeface="Arial" panose="020B0604020202020204" pitchFamily="34" charset="0"/>
              <a:buChar char="•"/>
            </a:pPr>
            <a:r>
              <a:rPr lang="en-US" sz="2800" dirty="0"/>
              <a:t>%</a:t>
            </a:r>
            <a:r>
              <a:rPr lang="en-US" sz="2800" dirty="0" err="1"/>
              <a:t>sql</a:t>
            </a:r>
            <a:r>
              <a:rPr lang="en-US" sz="2800" dirty="0"/>
              <a:t> </a:t>
            </a:r>
            <a:r>
              <a:rPr lang="en-US" sz="2800" b="1" dirty="0">
                <a:solidFill>
                  <a:schemeClr val="accent2"/>
                </a:solidFill>
              </a:rPr>
              <a:t>PRAGMA</a:t>
            </a:r>
            <a:r>
              <a:rPr lang="en-US" sz="2800" b="1" dirty="0"/>
              <a:t> </a:t>
            </a:r>
            <a:r>
              <a:rPr lang="en-US" sz="2800" b="1" dirty="0" err="1">
                <a:solidFill>
                  <a:schemeClr val="accent1"/>
                </a:solidFill>
              </a:rPr>
              <a:t>table_info</a:t>
            </a:r>
            <a:r>
              <a:rPr lang="en-US" sz="2800" b="1" dirty="0"/>
              <a:t>([</a:t>
            </a:r>
            <a:r>
              <a:rPr lang="en-US" sz="2800" b="1" dirty="0">
                <a:solidFill>
                  <a:schemeClr val="accent2"/>
                </a:solidFill>
              </a:rPr>
              <a:t>SPACEXTABLE</a:t>
            </a:r>
            <a:r>
              <a:rPr lang="en-US" sz="2800" b="1" dirty="0"/>
              <a:t>])</a:t>
            </a:r>
          </a:p>
          <a:p>
            <a:pPr marL="914400" lvl="1" indent="-457200">
              <a:buFont typeface="Arial" panose="020B0604020202020204" pitchFamily="34" charset="0"/>
              <a:buChar char="•"/>
            </a:pPr>
            <a:r>
              <a:rPr lang="en-US" sz="2800" dirty="0"/>
              <a:t>This query gives us details about the table’s columns.</a:t>
            </a:r>
          </a:p>
        </p:txBody>
      </p:sp>
      <p:sp>
        <p:nvSpPr>
          <p:cNvPr id="14" name="TextBox 13">
            <a:extLst>
              <a:ext uri="{FF2B5EF4-FFF2-40B4-BE49-F238E27FC236}">
                <a16:creationId xmlns:a16="http://schemas.microsoft.com/office/drawing/2014/main" id="{23816441-EE21-7877-8908-283B72E051FD}"/>
              </a:ext>
            </a:extLst>
          </p:cNvPr>
          <p:cNvSpPr txBox="1"/>
          <p:nvPr/>
        </p:nvSpPr>
        <p:spPr>
          <a:xfrm>
            <a:off x="0" y="5552278"/>
            <a:ext cx="10515600" cy="923330"/>
          </a:xfrm>
          <a:prstGeom prst="rect">
            <a:avLst/>
          </a:prstGeom>
          <a:noFill/>
        </p:spPr>
        <p:txBody>
          <a:bodyPr wrap="square">
            <a:spAutoFit/>
          </a:bodyPr>
          <a:lstStyle/>
          <a:p>
            <a:r>
              <a:rPr lang="en-US" noProof="0" dirty="0"/>
              <a:t>Notebook:</a:t>
            </a:r>
          </a:p>
          <a:p>
            <a:r>
              <a:rPr lang="en-US" dirty="0">
                <a:hlinkClick r:id="rId5"/>
              </a:rPr>
              <a:t>https://github.com/EdgarHTT/Applied_Data_Science_Capstone/blob/main/jupyter-labs-eda-sql-coursera_sqllite.ipynb</a:t>
            </a:r>
            <a:r>
              <a:rPr lang="en-US" dirty="0"/>
              <a:t> </a:t>
            </a:r>
            <a:endParaRPr lang="en-US" noProof="0" dirty="0"/>
          </a:p>
        </p:txBody>
      </p:sp>
    </p:spTree>
    <p:extLst>
      <p:ext uri="{BB962C8B-B14F-4D97-AF65-F5344CB8AC3E}">
        <p14:creationId xmlns:p14="http://schemas.microsoft.com/office/powerpoint/2010/main" val="157872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noProof="0" smtClean="0"/>
              <a:pPr/>
              <a:t>2</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a:rPr>
              <a:t>Executive Summary</a:t>
            </a:r>
          </a:p>
          <a:p>
            <a:pPr>
              <a:lnSpc>
                <a:spcPct val="100000"/>
              </a:lnSpc>
              <a:spcBef>
                <a:spcPts val="1400"/>
              </a:spcBef>
            </a:pPr>
            <a:r>
              <a:rPr lang="en-US" sz="2200" noProof="0" dirty="0">
                <a:solidFill>
                  <a:schemeClr val="accent3">
                    <a:lumMod val="25000"/>
                  </a:schemeClr>
                </a:solidFill>
                <a:latin typeface="Abadi"/>
              </a:rPr>
              <a:t>Introduction</a:t>
            </a:r>
          </a:p>
          <a:p>
            <a:pPr>
              <a:lnSpc>
                <a:spcPct val="100000"/>
              </a:lnSpc>
              <a:spcBef>
                <a:spcPts val="1400"/>
              </a:spcBef>
            </a:pPr>
            <a:r>
              <a:rPr lang="en-US" sz="2200" noProof="0" dirty="0">
                <a:solidFill>
                  <a:schemeClr val="accent3">
                    <a:lumMod val="25000"/>
                  </a:schemeClr>
                </a:solidFill>
                <a:latin typeface="Abadi"/>
              </a:rPr>
              <a:t>Methodology</a:t>
            </a:r>
          </a:p>
          <a:p>
            <a:pPr>
              <a:lnSpc>
                <a:spcPct val="100000"/>
              </a:lnSpc>
              <a:spcBef>
                <a:spcPts val="1400"/>
              </a:spcBef>
            </a:pPr>
            <a:r>
              <a:rPr lang="en-US" sz="2200" noProof="0" dirty="0">
                <a:solidFill>
                  <a:schemeClr val="accent3">
                    <a:lumMod val="25000"/>
                  </a:schemeClr>
                </a:solidFill>
                <a:latin typeface="Abadi"/>
              </a:rPr>
              <a:t>Results</a:t>
            </a:r>
          </a:p>
          <a:p>
            <a:pPr>
              <a:lnSpc>
                <a:spcPct val="100000"/>
              </a:lnSpc>
              <a:spcBef>
                <a:spcPts val="1400"/>
              </a:spcBef>
            </a:pPr>
            <a:r>
              <a:rPr lang="en-US" sz="2200" noProof="0" dirty="0">
                <a:solidFill>
                  <a:schemeClr val="accent3">
                    <a:lumMod val="25000"/>
                  </a:schemeClr>
                </a:solidFill>
                <a:latin typeface="Abadi"/>
              </a:rPr>
              <a:t>Conclusion</a:t>
            </a:r>
          </a:p>
          <a:p>
            <a:pPr>
              <a:lnSpc>
                <a:spcPct val="100000"/>
              </a:lnSpc>
              <a:spcBef>
                <a:spcPts val="1400"/>
              </a:spcBef>
            </a:pPr>
            <a:r>
              <a:rPr lang="en-US" sz="2200" noProof="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E468866-BE07-8B2F-6CCB-1A31D11118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B34032-04FD-2C80-E815-D68191162001}"/>
              </a:ext>
            </a:extLst>
          </p:cNvPr>
          <p:cNvSpPr>
            <a:spLocks noGrp="1"/>
          </p:cNvSpPr>
          <p:nvPr>
            <p:ph type="sldNum" sz="quarter" idx="12"/>
          </p:nvPr>
        </p:nvSpPr>
        <p:spPr/>
        <p:txBody>
          <a:bodyPr/>
          <a:lstStyle/>
          <a:p>
            <a:fld id="{5075537C-CA84-1446-933C-8E9D027F9201}" type="slidenum">
              <a:rPr lang="en-US" noProof="0" smtClean="0"/>
              <a:t>20</a:t>
            </a:fld>
            <a:endParaRPr lang="en-US" noProof="0" dirty="0"/>
          </a:p>
        </p:txBody>
      </p:sp>
      <p:sp>
        <p:nvSpPr>
          <p:cNvPr id="3" name="Title 1">
            <a:extLst>
              <a:ext uri="{FF2B5EF4-FFF2-40B4-BE49-F238E27FC236}">
                <a16:creationId xmlns:a16="http://schemas.microsoft.com/office/drawing/2014/main" id="{7901689F-1F66-4B83-F77E-0652A86EDBA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DFEC86B2-FA38-5287-674D-52322BBC252D}"/>
              </a:ext>
            </a:extLst>
          </p:cNvPr>
          <p:cNvSpPr txBox="1"/>
          <p:nvPr/>
        </p:nvSpPr>
        <p:spPr>
          <a:xfrm>
            <a:off x="770012" y="1390861"/>
            <a:ext cx="7563498" cy="830997"/>
          </a:xfrm>
          <a:prstGeom prst="rect">
            <a:avLst/>
          </a:prstGeom>
          <a:noFill/>
        </p:spPr>
        <p:txBody>
          <a:bodyPr wrap="square">
            <a:spAutoFit/>
          </a:bodyPr>
          <a:lstStyle/>
          <a:p>
            <a:r>
              <a:rPr lang="en-US" sz="2400" dirty="0"/>
              <a:t>%</a:t>
            </a:r>
            <a:r>
              <a:rPr lang="en-US" sz="2400" dirty="0" err="1"/>
              <a:t>sql</a:t>
            </a:r>
            <a:r>
              <a:rPr lang="en-US" sz="2400" dirty="0"/>
              <a:t> </a:t>
            </a:r>
            <a:r>
              <a:rPr lang="en-US" sz="2400" b="1" dirty="0">
                <a:solidFill>
                  <a:schemeClr val="accent2"/>
                </a:solidFill>
              </a:rPr>
              <a:t>SELECT</a:t>
            </a:r>
            <a:r>
              <a:rPr lang="en-US" sz="2400" b="1" dirty="0"/>
              <a:t> </a:t>
            </a:r>
            <a:r>
              <a:rPr lang="en-US" sz="2400" b="1" dirty="0">
                <a:solidFill>
                  <a:srgbClr val="0948CB"/>
                </a:solidFill>
              </a:rPr>
              <a:t>DISTINCT</a:t>
            </a:r>
            <a:r>
              <a:rPr lang="en-US" sz="2400" b="1" dirty="0"/>
              <a:t>(</a:t>
            </a:r>
            <a:r>
              <a:rPr lang="en-US" sz="2400" b="1" dirty="0">
                <a:solidFill>
                  <a:schemeClr val="accent6"/>
                </a:solidFill>
              </a:rPr>
              <a:t>"</a:t>
            </a:r>
            <a:r>
              <a:rPr lang="en-US" sz="2400" b="1" dirty="0" err="1">
                <a:solidFill>
                  <a:schemeClr val="accent6"/>
                </a:solidFill>
              </a:rPr>
              <a:t>Launch_Site</a:t>
            </a:r>
            <a:r>
              <a:rPr lang="en-US" sz="2400" b="1" dirty="0">
                <a:solidFill>
                  <a:schemeClr val="accent6"/>
                </a:solidFill>
              </a:rPr>
              <a:t>"</a:t>
            </a:r>
            <a:r>
              <a:rPr lang="en-US" sz="2400" b="1" dirty="0"/>
              <a:t>) </a:t>
            </a:r>
            <a:r>
              <a:rPr lang="en-US" sz="2400" b="1" dirty="0">
                <a:solidFill>
                  <a:schemeClr val="accent2"/>
                </a:solidFill>
              </a:rPr>
              <a:t>FROM SPACEXTABLE</a:t>
            </a:r>
          </a:p>
          <a:p>
            <a:pPr marL="342900" indent="-342900">
              <a:buFont typeface="Arial" panose="020B0604020202020204" pitchFamily="34" charset="0"/>
              <a:buChar char="•"/>
            </a:pPr>
            <a:r>
              <a:rPr lang="en-US" sz="2400" dirty="0"/>
              <a:t>Displays the name of the unique launch sites</a:t>
            </a:r>
          </a:p>
        </p:txBody>
      </p:sp>
      <p:pic>
        <p:nvPicPr>
          <p:cNvPr id="10" name="Picture 9">
            <a:extLst>
              <a:ext uri="{FF2B5EF4-FFF2-40B4-BE49-F238E27FC236}">
                <a16:creationId xmlns:a16="http://schemas.microsoft.com/office/drawing/2014/main" id="{D5EBA8D0-D2A3-20BA-103F-479718BF006B}"/>
              </a:ext>
            </a:extLst>
          </p:cNvPr>
          <p:cNvPicPr>
            <a:picLocks noChangeAspect="1"/>
          </p:cNvPicPr>
          <p:nvPr/>
        </p:nvPicPr>
        <p:blipFill>
          <a:blip r:embed="rId4"/>
          <a:stretch>
            <a:fillRect/>
          </a:stretch>
        </p:blipFill>
        <p:spPr>
          <a:xfrm>
            <a:off x="9356450" y="1518496"/>
            <a:ext cx="1528605" cy="2038139"/>
          </a:xfrm>
          <a:prstGeom prst="rect">
            <a:avLst/>
          </a:prstGeom>
        </p:spPr>
      </p:pic>
      <p:sp>
        <p:nvSpPr>
          <p:cNvPr id="16" name="TextBox 15">
            <a:extLst>
              <a:ext uri="{FF2B5EF4-FFF2-40B4-BE49-F238E27FC236}">
                <a16:creationId xmlns:a16="http://schemas.microsoft.com/office/drawing/2014/main" id="{59730E58-0199-023C-543E-B8165D374469}"/>
              </a:ext>
            </a:extLst>
          </p:cNvPr>
          <p:cNvSpPr txBox="1"/>
          <p:nvPr/>
        </p:nvSpPr>
        <p:spPr>
          <a:xfrm>
            <a:off x="770012" y="2637495"/>
            <a:ext cx="7563499" cy="1938992"/>
          </a:xfrm>
          <a:prstGeom prst="rect">
            <a:avLst/>
          </a:prstGeom>
          <a:noFill/>
        </p:spPr>
        <p:txBody>
          <a:bodyPr wrap="square">
            <a:spAutoFit/>
          </a:bodyPr>
          <a:lstStyle/>
          <a:p>
            <a:r>
              <a:rPr lang="en-US" sz="2400" dirty="0"/>
              <a:t>%%</a:t>
            </a:r>
            <a:r>
              <a:rPr lang="en-US" sz="2400" dirty="0" err="1"/>
              <a:t>sql</a:t>
            </a:r>
            <a:r>
              <a:rPr lang="en-US" sz="2400" dirty="0"/>
              <a:t> </a:t>
            </a:r>
          </a:p>
          <a:p>
            <a:r>
              <a:rPr lang="en-US" sz="2400" b="1" dirty="0">
                <a:solidFill>
                  <a:schemeClr val="accent2"/>
                </a:solidFill>
              </a:rPr>
              <a:t>SELECT</a:t>
            </a:r>
            <a:r>
              <a:rPr lang="en-US" sz="2400" b="1" dirty="0"/>
              <a:t> </a:t>
            </a:r>
            <a:r>
              <a:rPr lang="en-US" sz="2400" b="1" dirty="0">
                <a:solidFill>
                  <a:schemeClr val="accent1"/>
                </a:solidFill>
              </a:rPr>
              <a:t>*</a:t>
            </a:r>
            <a:r>
              <a:rPr lang="en-US" sz="2400" b="1" dirty="0"/>
              <a:t> </a:t>
            </a:r>
            <a:r>
              <a:rPr lang="en-US" sz="2400" b="1" dirty="0">
                <a:solidFill>
                  <a:schemeClr val="accent2"/>
                </a:solidFill>
              </a:rPr>
              <a:t>FROM</a:t>
            </a:r>
            <a:r>
              <a:rPr lang="en-US" sz="2400" b="1" dirty="0"/>
              <a:t> </a:t>
            </a:r>
            <a:r>
              <a:rPr lang="en-US" sz="2400" b="1" dirty="0">
                <a:solidFill>
                  <a:schemeClr val="accent2"/>
                </a:solidFill>
              </a:rPr>
              <a:t>SPACEXTABLE</a:t>
            </a:r>
            <a:r>
              <a:rPr lang="en-US" sz="2400" b="1" dirty="0"/>
              <a:t> </a:t>
            </a:r>
          </a:p>
          <a:p>
            <a:r>
              <a:rPr lang="en-US" sz="2400" b="1" dirty="0"/>
              <a:t>    </a:t>
            </a:r>
            <a:r>
              <a:rPr lang="en-US" sz="2400" b="1" dirty="0">
                <a:solidFill>
                  <a:schemeClr val="accent2"/>
                </a:solidFill>
              </a:rPr>
              <a:t>WHERE</a:t>
            </a:r>
            <a:r>
              <a:rPr lang="en-US" sz="2400" b="1" dirty="0"/>
              <a:t> </a:t>
            </a:r>
            <a:r>
              <a:rPr lang="en-US" sz="2400" b="1" dirty="0">
                <a:solidFill>
                  <a:schemeClr val="accent6"/>
                </a:solidFill>
              </a:rPr>
              <a:t>"</a:t>
            </a:r>
            <a:r>
              <a:rPr lang="en-US" sz="2400" b="1" dirty="0" err="1">
                <a:solidFill>
                  <a:schemeClr val="accent6"/>
                </a:solidFill>
              </a:rPr>
              <a:t>Launch_Site</a:t>
            </a:r>
            <a:r>
              <a:rPr lang="en-US" sz="2400" b="1" dirty="0">
                <a:solidFill>
                  <a:schemeClr val="accent6"/>
                </a:solidFill>
              </a:rPr>
              <a:t>" </a:t>
            </a:r>
            <a:r>
              <a:rPr lang="en-US" sz="2400" b="1" dirty="0">
                <a:solidFill>
                  <a:schemeClr val="accent2"/>
                </a:solidFill>
              </a:rPr>
              <a:t>LIKE</a:t>
            </a:r>
            <a:r>
              <a:rPr lang="en-US" sz="2400" b="1" dirty="0"/>
              <a:t> </a:t>
            </a:r>
            <a:r>
              <a:rPr lang="en-US" sz="2400" b="1" dirty="0">
                <a:solidFill>
                  <a:schemeClr val="accent6"/>
                </a:solidFill>
              </a:rPr>
              <a:t>'CCA%'</a:t>
            </a:r>
          </a:p>
          <a:p>
            <a:r>
              <a:rPr lang="en-US" sz="2400" b="1" dirty="0"/>
              <a:t>    </a:t>
            </a:r>
            <a:r>
              <a:rPr lang="en-US" sz="2400" b="1" dirty="0">
                <a:solidFill>
                  <a:schemeClr val="accent2"/>
                </a:solidFill>
              </a:rPr>
              <a:t>LIMIT</a:t>
            </a:r>
            <a:r>
              <a:rPr lang="en-US" sz="2400" b="1" dirty="0"/>
              <a:t> </a:t>
            </a:r>
            <a:r>
              <a:rPr lang="en-US" sz="2400" b="1" dirty="0">
                <a:solidFill>
                  <a:schemeClr val="accent2"/>
                </a:solidFill>
              </a:rPr>
              <a:t>5</a:t>
            </a:r>
          </a:p>
          <a:p>
            <a:pPr marL="342900" indent="-342900">
              <a:buFont typeface="Arial" panose="020B0604020202020204" pitchFamily="34" charset="0"/>
              <a:buChar char="•"/>
            </a:pPr>
            <a:r>
              <a:rPr lang="en-US" sz="2400" dirty="0"/>
              <a:t>Displays 5 records where launch sites begin with “CCA”</a:t>
            </a:r>
          </a:p>
        </p:txBody>
      </p:sp>
      <p:pic>
        <p:nvPicPr>
          <p:cNvPr id="18" name="Picture 17">
            <a:extLst>
              <a:ext uri="{FF2B5EF4-FFF2-40B4-BE49-F238E27FC236}">
                <a16:creationId xmlns:a16="http://schemas.microsoft.com/office/drawing/2014/main" id="{3E85D21D-8A5F-8559-9B4D-4740ABF15061}"/>
              </a:ext>
            </a:extLst>
          </p:cNvPr>
          <p:cNvPicPr>
            <a:picLocks noChangeAspect="1"/>
          </p:cNvPicPr>
          <p:nvPr/>
        </p:nvPicPr>
        <p:blipFill>
          <a:blip r:embed="rId5"/>
          <a:stretch>
            <a:fillRect/>
          </a:stretch>
        </p:blipFill>
        <p:spPr>
          <a:xfrm>
            <a:off x="770012" y="4731114"/>
            <a:ext cx="10515599" cy="1252697"/>
          </a:xfrm>
          <a:prstGeom prst="rect">
            <a:avLst/>
          </a:prstGeom>
        </p:spPr>
      </p:pic>
      <p:cxnSp>
        <p:nvCxnSpPr>
          <p:cNvPr id="20" name="Connector: Elbow 19">
            <a:extLst>
              <a:ext uri="{FF2B5EF4-FFF2-40B4-BE49-F238E27FC236}">
                <a16:creationId xmlns:a16="http://schemas.microsoft.com/office/drawing/2014/main" id="{56865F3A-C7AD-9E4E-6FA5-6197E9A8F8A2}"/>
              </a:ext>
            </a:extLst>
          </p:cNvPr>
          <p:cNvCxnSpPr>
            <a:stCxn id="8" idx="3"/>
            <a:endCxn id="10" idx="1"/>
          </p:cNvCxnSpPr>
          <p:nvPr/>
        </p:nvCxnSpPr>
        <p:spPr>
          <a:xfrm>
            <a:off x="8333510" y="1806360"/>
            <a:ext cx="1022940" cy="731206"/>
          </a:xfrm>
          <a:prstGeom prst="bentConnector3">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36C0927-D675-43A8-D8A7-938DED7A6756}"/>
              </a:ext>
            </a:extLst>
          </p:cNvPr>
          <p:cNvCxnSpPr>
            <a:cxnSpLocks/>
            <a:stCxn id="16" idx="3"/>
          </p:cNvCxnSpPr>
          <p:nvPr/>
        </p:nvCxnSpPr>
        <p:spPr>
          <a:xfrm>
            <a:off x="8333511" y="3606991"/>
            <a:ext cx="581889" cy="1069425"/>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40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1C08D79-DC0F-24D9-CA14-D2F6D370C5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A1D0-9D34-FE77-A4C7-F0D3A3545351}"/>
              </a:ext>
            </a:extLst>
          </p:cNvPr>
          <p:cNvSpPr>
            <a:spLocks noGrp="1"/>
          </p:cNvSpPr>
          <p:nvPr>
            <p:ph type="sldNum" sz="quarter" idx="12"/>
          </p:nvPr>
        </p:nvSpPr>
        <p:spPr/>
        <p:txBody>
          <a:bodyPr/>
          <a:lstStyle/>
          <a:p>
            <a:fld id="{5075537C-CA84-1446-933C-8E9D027F9201}" type="slidenum">
              <a:rPr lang="en-US" noProof="0" smtClean="0"/>
              <a:t>21</a:t>
            </a:fld>
            <a:endParaRPr lang="en-US" noProof="0" dirty="0"/>
          </a:p>
        </p:txBody>
      </p:sp>
      <p:sp>
        <p:nvSpPr>
          <p:cNvPr id="3" name="Title 1">
            <a:extLst>
              <a:ext uri="{FF2B5EF4-FFF2-40B4-BE49-F238E27FC236}">
                <a16:creationId xmlns:a16="http://schemas.microsoft.com/office/drawing/2014/main" id="{50B4D111-C588-93A7-9FF2-F9428228EC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BC2CBDFB-BFB0-5D67-941F-E4ABE04EDE2E}"/>
              </a:ext>
            </a:extLst>
          </p:cNvPr>
          <p:cNvSpPr txBox="1"/>
          <p:nvPr/>
        </p:nvSpPr>
        <p:spPr>
          <a:xfrm>
            <a:off x="770012" y="1390861"/>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a:t>
            </a:r>
            <a:r>
              <a:rPr lang="en-US" sz="2400" b="1" dirty="0"/>
              <a:t> </a:t>
            </a:r>
            <a:r>
              <a:rPr lang="en-US" sz="2400" b="1" dirty="0">
                <a:solidFill>
                  <a:schemeClr val="accent1"/>
                </a:solidFill>
              </a:rPr>
              <a:t>SUM</a:t>
            </a:r>
            <a:r>
              <a:rPr lang="en-US" sz="2400" b="1" dirty="0">
                <a:solidFill>
                  <a:schemeClr val="accent2"/>
                </a:solidFill>
              </a:rPr>
              <a:t>(PAYLOAD_MASS__KG_) FROM SPACEXTABLE</a:t>
            </a:r>
          </a:p>
          <a:p>
            <a:r>
              <a:rPr lang="en-US" sz="2400" b="1" dirty="0">
                <a:solidFill>
                  <a:schemeClr val="accent2"/>
                </a:solidFill>
              </a:rPr>
              <a:t>    WHERE</a:t>
            </a:r>
            <a:r>
              <a:rPr lang="en-US" sz="2400" b="1" dirty="0"/>
              <a:t> Customer =</a:t>
            </a:r>
            <a:r>
              <a:rPr lang="en-US" sz="2400" b="1" dirty="0">
                <a:solidFill>
                  <a:schemeClr val="accent6"/>
                </a:solidFill>
              </a:rPr>
              <a:t> 'NASA (CRS)’</a:t>
            </a:r>
          </a:p>
          <a:p>
            <a:pPr marL="342900" indent="-342900">
              <a:buFont typeface="Arial" panose="020B0604020202020204" pitchFamily="34" charset="0"/>
              <a:buChar char="•"/>
            </a:pPr>
            <a:r>
              <a:rPr lang="en-US" sz="2400" dirty="0"/>
              <a:t>Displays the total payload mass carried by boosters launched by NASA (CRS)</a:t>
            </a:r>
          </a:p>
        </p:txBody>
      </p:sp>
      <p:pic>
        <p:nvPicPr>
          <p:cNvPr id="5" name="Picture 4">
            <a:extLst>
              <a:ext uri="{FF2B5EF4-FFF2-40B4-BE49-F238E27FC236}">
                <a16:creationId xmlns:a16="http://schemas.microsoft.com/office/drawing/2014/main" id="{9FC88470-76F5-3939-4F27-D9AC1B9BE2C9}"/>
              </a:ext>
            </a:extLst>
          </p:cNvPr>
          <p:cNvPicPr>
            <a:picLocks noChangeAspect="1"/>
          </p:cNvPicPr>
          <p:nvPr/>
        </p:nvPicPr>
        <p:blipFill>
          <a:blip r:embed="rId4"/>
          <a:stretch>
            <a:fillRect/>
          </a:stretch>
        </p:blipFill>
        <p:spPr>
          <a:xfrm>
            <a:off x="8333510" y="1899247"/>
            <a:ext cx="2952101" cy="795477"/>
          </a:xfrm>
          <a:prstGeom prst="rect">
            <a:avLst/>
          </a:prstGeom>
        </p:spPr>
      </p:pic>
      <p:sp>
        <p:nvSpPr>
          <p:cNvPr id="9" name="TextBox 8">
            <a:extLst>
              <a:ext uri="{FF2B5EF4-FFF2-40B4-BE49-F238E27FC236}">
                <a16:creationId xmlns:a16="http://schemas.microsoft.com/office/drawing/2014/main" id="{78F58A7E-EEF0-F619-ACDE-17D8291F11BD}"/>
              </a:ext>
            </a:extLst>
          </p:cNvPr>
          <p:cNvSpPr txBox="1"/>
          <p:nvPr/>
        </p:nvSpPr>
        <p:spPr>
          <a:xfrm>
            <a:off x="770011" y="3329853"/>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 </a:t>
            </a:r>
            <a:r>
              <a:rPr lang="en-US" sz="2400" b="1" dirty="0">
                <a:solidFill>
                  <a:schemeClr val="accent1"/>
                </a:solidFill>
              </a:rPr>
              <a:t>AVG</a:t>
            </a:r>
            <a:r>
              <a:rPr lang="en-US" sz="2400" b="1" dirty="0">
                <a:solidFill>
                  <a:schemeClr val="accent2"/>
                </a:solidFill>
              </a:rPr>
              <a:t>(PAYLOAD_MASS__KG_) FROM SPACEXTABLE</a:t>
            </a:r>
          </a:p>
          <a:p>
            <a:r>
              <a:rPr lang="en-US" sz="2400" b="1" dirty="0">
                <a:solidFill>
                  <a:schemeClr val="accent2"/>
                </a:solidFill>
              </a:rPr>
              <a:t>    WHERE </a:t>
            </a:r>
            <a:r>
              <a:rPr lang="en-US" sz="2400" b="1" dirty="0">
                <a:solidFill>
                  <a:schemeClr val="accent6"/>
                </a:solidFill>
              </a:rPr>
              <a:t>"</a:t>
            </a:r>
            <a:r>
              <a:rPr lang="en-US" sz="2400" b="1" dirty="0" err="1">
                <a:solidFill>
                  <a:schemeClr val="accent6"/>
                </a:solidFill>
              </a:rPr>
              <a:t>Booster_Version</a:t>
            </a:r>
            <a:r>
              <a:rPr lang="en-US" sz="2400" b="1" dirty="0">
                <a:solidFill>
                  <a:schemeClr val="accent6"/>
                </a:solidFill>
              </a:rPr>
              <a:t>" </a:t>
            </a:r>
            <a:r>
              <a:rPr lang="en-US" sz="2400" b="1" dirty="0">
                <a:solidFill>
                  <a:schemeClr val="accent2"/>
                </a:solidFill>
              </a:rPr>
              <a:t>LIKE </a:t>
            </a:r>
            <a:r>
              <a:rPr lang="en-US" sz="2400" b="1" dirty="0">
                <a:solidFill>
                  <a:schemeClr val="accent6"/>
                </a:solidFill>
              </a:rPr>
              <a:t>"F9 v1.1%“</a:t>
            </a:r>
          </a:p>
          <a:p>
            <a:pPr marL="342900" indent="-342900">
              <a:buFont typeface="Arial" panose="020B0604020202020204" pitchFamily="34" charset="0"/>
              <a:buChar char="•"/>
            </a:pPr>
            <a:r>
              <a:rPr lang="en-US" sz="2400" dirty="0"/>
              <a:t>Displays average payload mass carried by booster version F9 v1.1</a:t>
            </a:r>
          </a:p>
        </p:txBody>
      </p:sp>
      <p:pic>
        <p:nvPicPr>
          <p:cNvPr id="12" name="Picture 11">
            <a:extLst>
              <a:ext uri="{FF2B5EF4-FFF2-40B4-BE49-F238E27FC236}">
                <a16:creationId xmlns:a16="http://schemas.microsoft.com/office/drawing/2014/main" id="{8A6C0BAB-89A9-9AF5-9E4D-237CA978AC81}"/>
              </a:ext>
            </a:extLst>
          </p:cNvPr>
          <p:cNvPicPr>
            <a:picLocks noChangeAspect="1"/>
          </p:cNvPicPr>
          <p:nvPr/>
        </p:nvPicPr>
        <p:blipFill>
          <a:blip r:embed="rId5"/>
          <a:stretch>
            <a:fillRect/>
          </a:stretch>
        </p:blipFill>
        <p:spPr>
          <a:xfrm>
            <a:off x="8333510" y="3919423"/>
            <a:ext cx="2952101" cy="830830"/>
          </a:xfrm>
          <a:prstGeom prst="rect">
            <a:avLst/>
          </a:prstGeom>
        </p:spPr>
      </p:pic>
    </p:spTree>
    <p:extLst>
      <p:ext uri="{BB962C8B-B14F-4D97-AF65-F5344CB8AC3E}">
        <p14:creationId xmlns:p14="http://schemas.microsoft.com/office/powerpoint/2010/main" val="308334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56C7DD6-0030-EC30-7F2D-6BD2217CC9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9AEE77-12E4-4906-A5BE-537A5469A30C}"/>
              </a:ext>
            </a:extLst>
          </p:cNvPr>
          <p:cNvSpPr>
            <a:spLocks noGrp="1"/>
          </p:cNvSpPr>
          <p:nvPr>
            <p:ph type="sldNum" sz="quarter" idx="12"/>
          </p:nvPr>
        </p:nvSpPr>
        <p:spPr/>
        <p:txBody>
          <a:bodyPr/>
          <a:lstStyle/>
          <a:p>
            <a:fld id="{5075537C-CA84-1446-933C-8E9D027F9201}" type="slidenum">
              <a:rPr lang="en-US" noProof="0" smtClean="0"/>
              <a:t>22</a:t>
            </a:fld>
            <a:endParaRPr lang="en-US" noProof="0" dirty="0"/>
          </a:p>
        </p:txBody>
      </p:sp>
      <p:sp>
        <p:nvSpPr>
          <p:cNvPr id="3" name="Title 1">
            <a:extLst>
              <a:ext uri="{FF2B5EF4-FFF2-40B4-BE49-F238E27FC236}">
                <a16:creationId xmlns:a16="http://schemas.microsoft.com/office/drawing/2014/main" id="{4674A1B5-608F-D91C-70AC-96705E2560E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3DA2EF1D-34A3-E3E8-477D-D0D8D3D46E23}"/>
              </a:ext>
            </a:extLst>
          </p:cNvPr>
          <p:cNvSpPr txBox="1"/>
          <p:nvPr/>
        </p:nvSpPr>
        <p:spPr>
          <a:xfrm>
            <a:off x="770012" y="1390861"/>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a:t>
            </a:r>
            <a:r>
              <a:rPr lang="en-US" sz="2400" b="1" dirty="0"/>
              <a:t> </a:t>
            </a:r>
            <a:r>
              <a:rPr lang="en-US" sz="2400" b="1" dirty="0">
                <a:solidFill>
                  <a:schemeClr val="accent1"/>
                </a:solidFill>
              </a:rPr>
              <a:t>MIN</a:t>
            </a:r>
            <a:r>
              <a:rPr lang="en-US" sz="2400" b="1" dirty="0">
                <a:solidFill>
                  <a:schemeClr val="accent2"/>
                </a:solidFill>
              </a:rPr>
              <a:t>(DATE)</a:t>
            </a:r>
            <a:r>
              <a:rPr lang="en-US" sz="2400" b="1" dirty="0"/>
              <a:t> </a:t>
            </a:r>
            <a:r>
              <a:rPr lang="en-US" sz="2400" b="1" dirty="0">
                <a:solidFill>
                  <a:schemeClr val="accent2"/>
                </a:solidFill>
              </a:rPr>
              <a:t>FROM</a:t>
            </a:r>
            <a:r>
              <a:rPr lang="en-US" sz="2400" b="1" dirty="0"/>
              <a:t> </a:t>
            </a:r>
            <a:r>
              <a:rPr lang="en-US" sz="2400" b="1" dirty="0">
                <a:solidFill>
                  <a:schemeClr val="accent2"/>
                </a:solidFill>
              </a:rPr>
              <a:t>SPACEXTABLE</a:t>
            </a:r>
          </a:p>
          <a:p>
            <a:r>
              <a:rPr lang="en-US" sz="2400" b="1" dirty="0"/>
              <a:t>    </a:t>
            </a:r>
            <a:r>
              <a:rPr lang="en-US" sz="2400" b="1" dirty="0">
                <a:solidFill>
                  <a:schemeClr val="accent2"/>
                </a:solidFill>
              </a:rPr>
              <a:t>WHERE</a:t>
            </a:r>
            <a:r>
              <a:rPr lang="en-US" sz="2400" b="1" dirty="0"/>
              <a:t> </a:t>
            </a:r>
            <a:r>
              <a:rPr lang="en-US" sz="2400" b="1" dirty="0" err="1"/>
              <a:t>Landing_Outcome</a:t>
            </a:r>
            <a:r>
              <a:rPr lang="en-US" sz="2400" b="1" dirty="0"/>
              <a:t> = </a:t>
            </a:r>
            <a:r>
              <a:rPr lang="en-US" sz="2400" b="1" dirty="0">
                <a:solidFill>
                  <a:schemeClr val="accent6"/>
                </a:solidFill>
              </a:rPr>
              <a:t>"Success (ground pad)"</a:t>
            </a:r>
          </a:p>
          <a:p>
            <a:pPr marL="342900" indent="-342900">
              <a:buFont typeface="Arial" panose="020B0604020202020204" pitchFamily="34" charset="0"/>
              <a:buChar char="•"/>
            </a:pPr>
            <a:r>
              <a:rPr lang="en-US" sz="2400" dirty="0"/>
              <a:t>Date of the first successful landing outcome in ground pad</a:t>
            </a:r>
          </a:p>
        </p:txBody>
      </p:sp>
      <p:sp>
        <p:nvSpPr>
          <p:cNvPr id="9" name="TextBox 8">
            <a:extLst>
              <a:ext uri="{FF2B5EF4-FFF2-40B4-BE49-F238E27FC236}">
                <a16:creationId xmlns:a16="http://schemas.microsoft.com/office/drawing/2014/main" id="{D07449EE-E976-01FF-15BC-2F4D7A209B0C}"/>
              </a:ext>
            </a:extLst>
          </p:cNvPr>
          <p:cNvSpPr txBox="1"/>
          <p:nvPr/>
        </p:nvSpPr>
        <p:spPr>
          <a:xfrm>
            <a:off x="770011" y="3329853"/>
            <a:ext cx="7563498" cy="2677656"/>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 </a:t>
            </a:r>
            <a:r>
              <a:rPr lang="en-US" sz="2400" b="1" dirty="0" err="1"/>
              <a:t>Booster_Version</a:t>
            </a:r>
            <a:r>
              <a:rPr lang="en-US" sz="2400" b="1" dirty="0"/>
              <a:t> </a:t>
            </a:r>
            <a:r>
              <a:rPr lang="en-US" sz="2400" b="1" dirty="0">
                <a:solidFill>
                  <a:schemeClr val="accent2"/>
                </a:solidFill>
              </a:rPr>
              <a:t>FROM SPACEXTABLE</a:t>
            </a:r>
          </a:p>
          <a:p>
            <a:r>
              <a:rPr lang="en-US" sz="2400" b="1" dirty="0">
                <a:solidFill>
                  <a:schemeClr val="accent2"/>
                </a:solidFill>
              </a:rPr>
              <a:t>    WHERE </a:t>
            </a:r>
            <a:r>
              <a:rPr lang="en-US" sz="2400" b="1" dirty="0" err="1"/>
              <a:t>Landing_Outcome</a:t>
            </a:r>
            <a:r>
              <a:rPr lang="en-US" sz="2400" b="1" dirty="0">
                <a:solidFill>
                  <a:schemeClr val="accent2"/>
                </a:solidFill>
              </a:rPr>
              <a:t> </a:t>
            </a:r>
            <a:r>
              <a:rPr lang="en-US" sz="2400" b="1" dirty="0"/>
              <a:t>=</a:t>
            </a:r>
            <a:r>
              <a:rPr lang="en-US" sz="2400" b="1" dirty="0">
                <a:solidFill>
                  <a:schemeClr val="accent2"/>
                </a:solidFill>
              </a:rPr>
              <a:t> </a:t>
            </a:r>
            <a:r>
              <a:rPr lang="en-US" sz="2400" b="1" dirty="0">
                <a:solidFill>
                  <a:schemeClr val="accent6"/>
                </a:solidFill>
              </a:rPr>
              <a:t>"Success (drone ship)" </a:t>
            </a:r>
            <a:r>
              <a:rPr lang="en-US" sz="2400" b="1" dirty="0">
                <a:solidFill>
                  <a:schemeClr val="accent2"/>
                </a:solidFill>
              </a:rPr>
              <a:t>AND PAYLOAD_MASS__KG_ BETWEEN 4000 AND 6000</a:t>
            </a:r>
          </a:p>
          <a:p>
            <a:pPr marL="342900" indent="-342900">
              <a:buFont typeface="Arial" panose="020B0604020202020204" pitchFamily="34" charset="0"/>
              <a:buChar char="•"/>
            </a:pPr>
            <a:r>
              <a:rPr lang="en-US" sz="2400" dirty="0"/>
              <a:t>Lists the names of the boosters which have successfully landed on a drone ship and had a mass between 4000 and 6000 </a:t>
            </a:r>
            <a:r>
              <a:rPr lang="en-US" sz="2400" dirty="0" err="1"/>
              <a:t>kgA</a:t>
            </a:r>
            <a:endParaRPr lang="en-US" sz="2400" dirty="0"/>
          </a:p>
        </p:txBody>
      </p:sp>
      <p:pic>
        <p:nvPicPr>
          <p:cNvPr id="6" name="Picture 5">
            <a:extLst>
              <a:ext uri="{FF2B5EF4-FFF2-40B4-BE49-F238E27FC236}">
                <a16:creationId xmlns:a16="http://schemas.microsoft.com/office/drawing/2014/main" id="{92D0A278-C224-9CCD-C7FE-853D94039B9D}"/>
              </a:ext>
            </a:extLst>
          </p:cNvPr>
          <p:cNvPicPr>
            <a:picLocks noChangeAspect="1"/>
          </p:cNvPicPr>
          <p:nvPr/>
        </p:nvPicPr>
        <p:blipFill>
          <a:blip r:embed="rId4"/>
          <a:stretch>
            <a:fillRect/>
          </a:stretch>
        </p:blipFill>
        <p:spPr>
          <a:xfrm>
            <a:off x="9484172" y="2059317"/>
            <a:ext cx="1440491" cy="879260"/>
          </a:xfrm>
          <a:prstGeom prst="rect">
            <a:avLst/>
          </a:prstGeom>
        </p:spPr>
      </p:pic>
      <p:pic>
        <p:nvPicPr>
          <p:cNvPr id="10" name="Picture 9">
            <a:extLst>
              <a:ext uri="{FF2B5EF4-FFF2-40B4-BE49-F238E27FC236}">
                <a16:creationId xmlns:a16="http://schemas.microsoft.com/office/drawing/2014/main" id="{58F41F28-E4C2-DEB4-60D4-C5CC8AB69926}"/>
              </a:ext>
            </a:extLst>
          </p:cNvPr>
          <p:cNvPicPr>
            <a:picLocks noChangeAspect="1"/>
          </p:cNvPicPr>
          <p:nvPr/>
        </p:nvPicPr>
        <p:blipFill>
          <a:blip r:embed="rId5"/>
          <a:stretch>
            <a:fillRect/>
          </a:stretch>
        </p:blipFill>
        <p:spPr>
          <a:xfrm>
            <a:off x="9381551" y="3774406"/>
            <a:ext cx="1645732" cy="1814920"/>
          </a:xfrm>
          <a:prstGeom prst="rect">
            <a:avLst/>
          </a:prstGeom>
        </p:spPr>
      </p:pic>
    </p:spTree>
    <p:extLst>
      <p:ext uri="{BB962C8B-B14F-4D97-AF65-F5344CB8AC3E}">
        <p14:creationId xmlns:p14="http://schemas.microsoft.com/office/powerpoint/2010/main" val="323816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9F3E7F1-CE18-92CF-F223-0A547EF46E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2290A0-8224-DE4E-E7F3-34ABFC55130E}"/>
              </a:ext>
            </a:extLst>
          </p:cNvPr>
          <p:cNvSpPr>
            <a:spLocks noGrp="1"/>
          </p:cNvSpPr>
          <p:nvPr>
            <p:ph type="sldNum" sz="quarter" idx="12"/>
          </p:nvPr>
        </p:nvSpPr>
        <p:spPr/>
        <p:txBody>
          <a:bodyPr/>
          <a:lstStyle/>
          <a:p>
            <a:fld id="{5075537C-CA84-1446-933C-8E9D027F9201}" type="slidenum">
              <a:rPr lang="en-US" noProof="0" smtClean="0"/>
              <a:t>23</a:t>
            </a:fld>
            <a:endParaRPr lang="en-US" noProof="0" dirty="0"/>
          </a:p>
        </p:txBody>
      </p:sp>
      <p:sp>
        <p:nvSpPr>
          <p:cNvPr id="3" name="Title 1">
            <a:extLst>
              <a:ext uri="{FF2B5EF4-FFF2-40B4-BE49-F238E27FC236}">
                <a16:creationId xmlns:a16="http://schemas.microsoft.com/office/drawing/2014/main" id="{041DD2FB-2042-1E7A-EE4C-21A6B61092E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6584497F-4563-447C-2418-ECC8ED2F7CAB}"/>
              </a:ext>
            </a:extLst>
          </p:cNvPr>
          <p:cNvSpPr txBox="1"/>
          <p:nvPr/>
        </p:nvSpPr>
        <p:spPr>
          <a:xfrm>
            <a:off x="770012" y="1390861"/>
            <a:ext cx="7563498" cy="2123658"/>
          </a:xfrm>
          <a:prstGeom prst="rect">
            <a:avLst/>
          </a:prstGeom>
          <a:noFill/>
        </p:spPr>
        <p:txBody>
          <a:bodyPr wrap="square">
            <a:spAutoFit/>
          </a:bodyPr>
          <a:lstStyle/>
          <a:p>
            <a:r>
              <a:rPr lang="en-US" sz="2400" dirty="0"/>
              <a:t>%%</a:t>
            </a:r>
            <a:r>
              <a:rPr lang="en-US" sz="2400" dirty="0" err="1"/>
              <a:t>sql</a:t>
            </a:r>
            <a:endParaRPr lang="en-US" sz="2400" dirty="0"/>
          </a:p>
          <a:p>
            <a:r>
              <a:rPr lang="en-US" b="1" dirty="0">
                <a:solidFill>
                  <a:schemeClr val="accent2"/>
                </a:solidFill>
              </a:rPr>
              <a:t>SELECT </a:t>
            </a:r>
            <a:r>
              <a:rPr lang="en-US" b="1" dirty="0" err="1"/>
              <a:t>Landing_Outcome</a:t>
            </a:r>
            <a:r>
              <a:rPr lang="en-US" b="1" dirty="0"/>
              <a:t>, </a:t>
            </a:r>
            <a:r>
              <a:rPr lang="en-US" b="1" dirty="0">
                <a:solidFill>
                  <a:schemeClr val="accent1"/>
                </a:solidFill>
              </a:rPr>
              <a:t>COUNT</a:t>
            </a:r>
            <a:r>
              <a:rPr lang="en-US" b="1" dirty="0">
                <a:solidFill>
                  <a:schemeClr val="accent2"/>
                </a:solidFill>
              </a:rPr>
              <a:t>(</a:t>
            </a:r>
            <a:r>
              <a:rPr lang="en-US" b="1" dirty="0" err="1"/>
              <a:t>Landing_Outcome</a:t>
            </a:r>
            <a:r>
              <a:rPr lang="en-US" b="1" dirty="0">
                <a:solidFill>
                  <a:schemeClr val="accent2"/>
                </a:solidFill>
              </a:rPr>
              <a:t>) FROM SPACEXTABLE</a:t>
            </a:r>
          </a:p>
          <a:p>
            <a:r>
              <a:rPr lang="en-US" b="1" dirty="0">
                <a:solidFill>
                  <a:schemeClr val="accent2"/>
                </a:solidFill>
              </a:rPr>
              <a:t>    GROUP BY </a:t>
            </a:r>
            <a:r>
              <a:rPr lang="en-US" b="1" dirty="0" err="1"/>
              <a:t>Landing_Outcome</a:t>
            </a:r>
            <a:r>
              <a:rPr lang="en-US" b="1" dirty="0"/>
              <a:t> </a:t>
            </a:r>
            <a:r>
              <a:rPr lang="en-US" b="1" dirty="0">
                <a:solidFill>
                  <a:schemeClr val="accent2"/>
                </a:solidFill>
              </a:rPr>
              <a:t>LIKE </a:t>
            </a:r>
            <a:r>
              <a:rPr lang="en-US" b="1" dirty="0">
                <a:solidFill>
                  <a:schemeClr val="accent6"/>
                </a:solidFill>
              </a:rPr>
              <a:t>"Success%" </a:t>
            </a:r>
            <a:r>
              <a:rPr lang="en-US" b="1" dirty="0">
                <a:solidFill>
                  <a:schemeClr val="accent2"/>
                </a:solidFill>
              </a:rPr>
              <a:t>OR </a:t>
            </a:r>
            <a:r>
              <a:rPr lang="en-US" b="1" dirty="0">
                <a:solidFill>
                  <a:schemeClr val="accent6"/>
                </a:solidFill>
              </a:rPr>
              <a:t>"Failure%“</a:t>
            </a:r>
          </a:p>
          <a:p>
            <a:pPr marL="342900" indent="-342900">
              <a:buFont typeface="Arial" panose="020B0604020202020204" pitchFamily="34" charset="0"/>
              <a:buChar char="•"/>
            </a:pPr>
            <a:r>
              <a:rPr lang="en-US" sz="2400" dirty="0"/>
              <a:t>List the total number of successful and failure mission outcomes (note that the names between parenthesis do not indicate the class of outcome)</a:t>
            </a:r>
          </a:p>
        </p:txBody>
      </p:sp>
      <p:sp>
        <p:nvSpPr>
          <p:cNvPr id="9" name="TextBox 8">
            <a:extLst>
              <a:ext uri="{FF2B5EF4-FFF2-40B4-BE49-F238E27FC236}">
                <a16:creationId xmlns:a16="http://schemas.microsoft.com/office/drawing/2014/main" id="{D64394ED-925A-B6A6-E94E-DF8B891A0C70}"/>
              </a:ext>
            </a:extLst>
          </p:cNvPr>
          <p:cNvSpPr txBox="1"/>
          <p:nvPr/>
        </p:nvSpPr>
        <p:spPr>
          <a:xfrm>
            <a:off x="770011" y="3514519"/>
            <a:ext cx="7563498" cy="2431435"/>
          </a:xfrm>
          <a:prstGeom prst="rect">
            <a:avLst/>
          </a:prstGeom>
          <a:noFill/>
        </p:spPr>
        <p:txBody>
          <a:bodyPr wrap="square">
            <a:spAutoFit/>
          </a:bodyPr>
          <a:lstStyle/>
          <a:p>
            <a:r>
              <a:rPr lang="en-US" sz="2400" dirty="0"/>
              <a:t>%%</a:t>
            </a:r>
            <a:r>
              <a:rPr lang="en-US" sz="2400" dirty="0" err="1"/>
              <a:t>sql</a:t>
            </a:r>
            <a:endParaRPr lang="en-US" sz="2400" dirty="0"/>
          </a:p>
          <a:p>
            <a:r>
              <a:rPr lang="en-US" sz="2000" b="1" dirty="0">
                <a:solidFill>
                  <a:schemeClr val="accent2"/>
                </a:solidFill>
              </a:rPr>
              <a:t>SELECT </a:t>
            </a:r>
            <a:r>
              <a:rPr lang="en-US" sz="2000" b="1" dirty="0" err="1"/>
              <a:t>Booster_Version</a:t>
            </a:r>
            <a:r>
              <a:rPr lang="en-US" sz="2000" b="1" dirty="0"/>
              <a:t> </a:t>
            </a:r>
            <a:r>
              <a:rPr lang="en-US" sz="2000" b="1" dirty="0">
                <a:solidFill>
                  <a:schemeClr val="accent2"/>
                </a:solidFill>
              </a:rPr>
              <a:t>FROM SPACEXTABLE</a:t>
            </a:r>
          </a:p>
          <a:p>
            <a:r>
              <a:rPr lang="en-US" sz="2000" b="1" dirty="0">
                <a:solidFill>
                  <a:schemeClr val="accent2"/>
                </a:solidFill>
              </a:rPr>
              <a:t>    WHERE </a:t>
            </a:r>
            <a:r>
              <a:rPr lang="en-US" sz="2000" b="1" dirty="0" err="1">
                <a:solidFill>
                  <a:schemeClr val="accent2"/>
                </a:solidFill>
              </a:rPr>
              <a:t>PAYLOAD_MASS__kg</a:t>
            </a:r>
            <a:r>
              <a:rPr lang="en-US" sz="2000" b="1" dirty="0">
                <a:solidFill>
                  <a:schemeClr val="accent2"/>
                </a:solidFill>
              </a:rPr>
              <a:t>_ = </a:t>
            </a:r>
          </a:p>
          <a:p>
            <a:r>
              <a:rPr lang="en-US" sz="2000" b="1" dirty="0">
                <a:solidFill>
                  <a:schemeClr val="accent2"/>
                </a:solidFill>
              </a:rPr>
              <a:t>        (SELECT </a:t>
            </a:r>
            <a:r>
              <a:rPr lang="en-US" sz="2000" b="1" dirty="0">
                <a:solidFill>
                  <a:schemeClr val="accent1"/>
                </a:solidFill>
              </a:rPr>
              <a:t>MAX</a:t>
            </a:r>
            <a:r>
              <a:rPr lang="en-US" sz="2000" b="1" dirty="0">
                <a:solidFill>
                  <a:schemeClr val="accent2"/>
                </a:solidFill>
              </a:rPr>
              <a:t>(PAYLOAD_MASS__KG_) FROM SPACEXTABLE)</a:t>
            </a:r>
          </a:p>
          <a:p>
            <a:r>
              <a:rPr lang="en-US" sz="2000" b="1" dirty="0">
                <a:solidFill>
                  <a:schemeClr val="accent2"/>
                </a:solidFill>
              </a:rPr>
              <a:t>    GROUP BY </a:t>
            </a:r>
            <a:r>
              <a:rPr lang="en-US" sz="2000" b="1" dirty="0" err="1"/>
              <a:t>Booster_Version</a:t>
            </a:r>
            <a:endParaRPr lang="en-US" sz="2000" b="1" dirty="0"/>
          </a:p>
          <a:p>
            <a:pPr marL="342900" indent="-342900">
              <a:buFont typeface="Arial" panose="020B0604020202020204" pitchFamily="34" charset="0"/>
              <a:buChar char="•"/>
            </a:pPr>
            <a:r>
              <a:rPr lang="en-US" sz="2400" dirty="0"/>
              <a:t>Lists all the booster versions that have carried the maximum payload</a:t>
            </a:r>
          </a:p>
        </p:txBody>
      </p:sp>
      <p:pic>
        <p:nvPicPr>
          <p:cNvPr id="5" name="Picture 4">
            <a:extLst>
              <a:ext uri="{FF2B5EF4-FFF2-40B4-BE49-F238E27FC236}">
                <a16:creationId xmlns:a16="http://schemas.microsoft.com/office/drawing/2014/main" id="{160FA360-D54C-D482-ECEA-C531C2A42DA2}"/>
              </a:ext>
            </a:extLst>
          </p:cNvPr>
          <p:cNvPicPr>
            <a:picLocks noChangeAspect="1"/>
          </p:cNvPicPr>
          <p:nvPr/>
        </p:nvPicPr>
        <p:blipFill>
          <a:blip r:embed="rId4"/>
          <a:stretch>
            <a:fillRect/>
          </a:stretch>
        </p:blipFill>
        <p:spPr>
          <a:xfrm>
            <a:off x="8333509" y="2069174"/>
            <a:ext cx="2952102" cy="755901"/>
          </a:xfrm>
          <a:prstGeom prst="rect">
            <a:avLst/>
          </a:prstGeom>
        </p:spPr>
      </p:pic>
      <p:pic>
        <p:nvPicPr>
          <p:cNvPr id="11" name="Picture 10">
            <a:extLst>
              <a:ext uri="{FF2B5EF4-FFF2-40B4-BE49-F238E27FC236}">
                <a16:creationId xmlns:a16="http://schemas.microsoft.com/office/drawing/2014/main" id="{9F20AD47-A88A-EEE3-7F75-F06B11B59643}"/>
              </a:ext>
            </a:extLst>
          </p:cNvPr>
          <p:cNvPicPr>
            <a:picLocks noChangeAspect="1"/>
          </p:cNvPicPr>
          <p:nvPr/>
        </p:nvPicPr>
        <p:blipFill>
          <a:blip r:embed="rId5"/>
          <a:stretch>
            <a:fillRect/>
          </a:stretch>
        </p:blipFill>
        <p:spPr>
          <a:xfrm>
            <a:off x="9487085" y="3111409"/>
            <a:ext cx="1023895" cy="2914164"/>
          </a:xfrm>
          <a:prstGeom prst="rect">
            <a:avLst/>
          </a:prstGeom>
        </p:spPr>
      </p:pic>
    </p:spTree>
    <p:extLst>
      <p:ext uri="{BB962C8B-B14F-4D97-AF65-F5344CB8AC3E}">
        <p14:creationId xmlns:p14="http://schemas.microsoft.com/office/powerpoint/2010/main" val="265738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0DCB20C-A454-09C7-E4E5-7D7CF314FF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20D49D-FD8D-C959-F883-D7B78D121B54}"/>
              </a:ext>
            </a:extLst>
          </p:cNvPr>
          <p:cNvSpPr>
            <a:spLocks noGrp="1"/>
          </p:cNvSpPr>
          <p:nvPr>
            <p:ph type="sldNum" sz="quarter" idx="12"/>
          </p:nvPr>
        </p:nvSpPr>
        <p:spPr/>
        <p:txBody>
          <a:bodyPr/>
          <a:lstStyle/>
          <a:p>
            <a:fld id="{5075537C-CA84-1446-933C-8E9D027F9201}" type="slidenum">
              <a:rPr lang="en-US" noProof="0" smtClean="0"/>
              <a:t>24</a:t>
            </a:fld>
            <a:endParaRPr lang="en-US" noProof="0" dirty="0"/>
          </a:p>
        </p:txBody>
      </p:sp>
      <p:sp>
        <p:nvSpPr>
          <p:cNvPr id="3" name="Title 1">
            <a:extLst>
              <a:ext uri="{FF2B5EF4-FFF2-40B4-BE49-F238E27FC236}">
                <a16:creationId xmlns:a16="http://schemas.microsoft.com/office/drawing/2014/main" id="{9161E312-96DF-68F6-74BE-25ABB0748DE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C898197A-A908-EDBE-DBF9-C15EF6F0644C}"/>
              </a:ext>
            </a:extLst>
          </p:cNvPr>
          <p:cNvSpPr txBox="1"/>
          <p:nvPr/>
        </p:nvSpPr>
        <p:spPr>
          <a:xfrm>
            <a:off x="770011" y="1390861"/>
            <a:ext cx="10515599" cy="2185214"/>
          </a:xfrm>
          <a:prstGeom prst="rect">
            <a:avLst/>
          </a:prstGeom>
          <a:noFill/>
        </p:spPr>
        <p:txBody>
          <a:bodyPr wrap="square">
            <a:spAutoFit/>
          </a:bodyPr>
          <a:lstStyle/>
          <a:p>
            <a:r>
              <a:rPr lang="en-US" sz="2400" dirty="0"/>
              <a:t>%%</a:t>
            </a:r>
            <a:r>
              <a:rPr lang="en-US" sz="2400" dirty="0" err="1"/>
              <a:t>sql</a:t>
            </a:r>
            <a:endParaRPr lang="en-US" sz="2400" dirty="0"/>
          </a:p>
          <a:p>
            <a:r>
              <a:rPr lang="en-US" sz="2000" b="1" dirty="0">
                <a:solidFill>
                  <a:schemeClr val="accent2"/>
                </a:solidFill>
              </a:rPr>
              <a:t>SELECT </a:t>
            </a:r>
            <a:r>
              <a:rPr lang="en-US" sz="2000" b="1" dirty="0">
                <a:solidFill>
                  <a:schemeClr val="accent1"/>
                </a:solidFill>
              </a:rPr>
              <a:t>SUBSTR</a:t>
            </a:r>
            <a:r>
              <a:rPr lang="en-US" sz="2000" b="1" dirty="0">
                <a:solidFill>
                  <a:schemeClr val="accent2"/>
                </a:solidFill>
              </a:rPr>
              <a:t>(DATE,6,2), </a:t>
            </a:r>
            <a:r>
              <a:rPr lang="en-US" sz="2000" b="1" dirty="0" err="1"/>
              <a:t>Landing_Outcome</a:t>
            </a:r>
            <a:r>
              <a:rPr lang="en-US" sz="2000" b="1" dirty="0"/>
              <a:t>, </a:t>
            </a:r>
            <a:r>
              <a:rPr lang="en-US" sz="2000" b="1" dirty="0" err="1"/>
              <a:t>Booster_Version</a:t>
            </a:r>
            <a:r>
              <a:rPr lang="en-US" sz="2000" b="1" dirty="0"/>
              <a:t>, </a:t>
            </a:r>
            <a:r>
              <a:rPr lang="en-US" sz="2000" b="1" dirty="0" err="1"/>
              <a:t>Launch_Site</a:t>
            </a:r>
            <a:r>
              <a:rPr lang="en-US" sz="2000" b="1" dirty="0">
                <a:solidFill>
                  <a:schemeClr val="accent2"/>
                </a:solidFill>
              </a:rPr>
              <a:t> FROM SPACEXTABLE</a:t>
            </a:r>
          </a:p>
          <a:p>
            <a:r>
              <a:rPr lang="en-US" sz="2000" b="1" dirty="0">
                <a:solidFill>
                  <a:schemeClr val="accent2"/>
                </a:solidFill>
              </a:rPr>
              <a:t>    WHERE </a:t>
            </a:r>
            <a:r>
              <a:rPr lang="en-US" sz="2000" b="1" dirty="0">
                <a:solidFill>
                  <a:schemeClr val="accent1"/>
                </a:solidFill>
              </a:rPr>
              <a:t>SUBSTR</a:t>
            </a:r>
            <a:r>
              <a:rPr lang="en-US" sz="2000" b="1" dirty="0">
                <a:solidFill>
                  <a:schemeClr val="accent2"/>
                </a:solidFill>
              </a:rPr>
              <a:t>(DATE,0,5) </a:t>
            </a:r>
            <a:r>
              <a:rPr lang="en-US" sz="2000" b="1" dirty="0"/>
              <a:t>=</a:t>
            </a:r>
            <a:r>
              <a:rPr lang="en-US" sz="2000" b="1" dirty="0">
                <a:solidFill>
                  <a:schemeClr val="accent2"/>
                </a:solidFill>
              </a:rPr>
              <a:t> </a:t>
            </a:r>
            <a:r>
              <a:rPr lang="en-US" sz="2000" b="1" dirty="0">
                <a:solidFill>
                  <a:schemeClr val="accent6"/>
                </a:solidFill>
              </a:rPr>
              <a:t>'2015'</a:t>
            </a:r>
            <a:r>
              <a:rPr lang="en-US" sz="2000" b="1" dirty="0">
                <a:solidFill>
                  <a:schemeClr val="accent2"/>
                </a:solidFill>
              </a:rPr>
              <a:t> AND </a:t>
            </a:r>
            <a:r>
              <a:rPr lang="en-US" sz="2000" b="1" dirty="0" err="1"/>
              <a:t>Landing_Outcome</a:t>
            </a:r>
            <a:r>
              <a:rPr lang="en-US" sz="2000" b="1" dirty="0"/>
              <a:t> =</a:t>
            </a:r>
            <a:r>
              <a:rPr lang="en-US" sz="2000" b="1" dirty="0">
                <a:solidFill>
                  <a:schemeClr val="accent6"/>
                </a:solidFill>
              </a:rPr>
              <a:t> 'Failure (drone ship)’</a:t>
            </a:r>
          </a:p>
          <a:p>
            <a:pPr marL="342900" indent="-342900">
              <a:buFont typeface="Arial" panose="020B0604020202020204" pitchFamily="34" charset="0"/>
              <a:buChar char="•"/>
            </a:pPr>
            <a:r>
              <a:rPr lang="en-US" sz="2400" dirty="0"/>
              <a:t>List and displays month number, landing outcome, booster version and launch site of rockets launched on the year 2015 which ended on a failure to land on a drone ship</a:t>
            </a:r>
          </a:p>
        </p:txBody>
      </p:sp>
      <p:pic>
        <p:nvPicPr>
          <p:cNvPr id="7" name="Picture 6">
            <a:extLst>
              <a:ext uri="{FF2B5EF4-FFF2-40B4-BE49-F238E27FC236}">
                <a16:creationId xmlns:a16="http://schemas.microsoft.com/office/drawing/2014/main" id="{23FD9A76-A43F-2FF8-2FCB-4222FB41D659}"/>
              </a:ext>
            </a:extLst>
          </p:cNvPr>
          <p:cNvPicPr>
            <a:picLocks noChangeAspect="1"/>
          </p:cNvPicPr>
          <p:nvPr/>
        </p:nvPicPr>
        <p:blipFill>
          <a:blip r:embed="rId4"/>
          <a:stretch>
            <a:fillRect/>
          </a:stretch>
        </p:blipFill>
        <p:spPr>
          <a:xfrm>
            <a:off x="2531198" y="3879237"/>
            <a:ext cx="6993224" cy="1211021"/>
          </a:xfrm>
          <a:prstGeom prst="rect">
            <a:avLst/>
          </a:prstGeom>
        </p:spPr>
      </p:pic>
    </p:spTree>
    <p:extLst>
      <p:ext uri="{BB962C8B-B14F-4D97-AF65-F5344CB8AC3E}">
        <p14:creationId xmlns:p14="http://schemas.microsoft.com/office/powerpoint/2010/main" val="1279242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8D00326-7984-0944-F569-DFE7183425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E15A63-FF0B-BBDA-6155-5D2DF344A3A2}"/>
              </a:ext>
            </a:extLst>
          </p:cNvPr>
          <p:cNvSpPr>
            <a:spLocks noGrp="1"/>
          </p:cNvSpPr>
          <p:nvPr>
            <p:ph type="sldNum" sz="quarter" idx="12"/>
          </p:nvPr>
        </p:nvSpPr>
        <p:spPr/>
        <p:txBody>
          <a:bodyPr/>
          <a:lstStyle/>
          <a:p>
            <a:fld id="{5075537C-CA84-1446-933C-8E9D027F9201}" type="slidenum">
              <a:rPr lang="en-US" noProof="0" smtClean="0"/>
              <a:t>25</a:t>
            </a:fld>
            <a:endParaRPr lang="en-US" noProof="0" dirty="0"/>
          </a:p>
        </p:txBody>
      </p:sp>
      <p:sp>
        <p:nvSpPr>
          <p:cNvPr id="3" name="Title 1">
            <a:extLst>
              <a:ext uri="{FF2B5EF4-FFF2-40B4-BE49-F238E27FC236}">
                <a16:creationId xmlns:a16="http://schemas.microsoft.com/office/drawing/2014/main" id="{4259C70C-3ED6-E1A6-54C4-45D1D10FCC8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F83E9B19-C6E9-8A08-2ABF-5929B44D3FE4}"/>
              </a:ext>
            </a:extLst>
          </p:cNvPr>
          <p:cNvSpPr txBox="1"/>
          <p:nvPr/>
        </p:nvSpPr>
        <p:spPr>
          <a:xfrm>
            <a:off x="770012" y="1390861"/>
            <a:ext cx="9891062" cy="2369880"/>
          </a:xfrm>
          <a:prstGeom prst="rect">
            <a:avLst/>
          </a:prstGeom>
          <a:noFill/>
        </p:spPr>
        <p:txBody>
          <a:bodyPr wrap="square">
            <a:spAutoFit/>
          </a:bodyPr>
          <a:lstStyle/>
          <a:p>
            <a:r>
              <a:rPr lang="en-US" sz="2000" dirty="0"/>
              <a:t>%%</a:t>
            </a:r>
            <a:r>
              <a:rPr lang="en-US" sz="2000" dirty="0" err="1"/>
              <a:t>sql</a:t>
            </a:r>
            <a:endParaRPr lang="en-US" sz="2000" dirty="0"/>
          </a:p>
          <a:p>
            <a:r>
              <a:rPr lang="en-US" sz="2000" b="1" dirty="0">
                <a:solidFill>
                  <a:schemeClr val="accent2"/>
                </a:solidFill>
              </a:rPr>
              <a:t>SELECT </a:t>
            </a:r>
            <a:r>
              <a:rPr lang="en-US" sz="2000" b="1" dirty="0" err="1"/>
              <a:t>Landing_Outcome</a:t>
            </a:r>
            <a:r>
              <a:rPr lang="en-US" sz="2000" b="1" dirty="0"/>
              <a:t>,</a:t>
            </a:r>
            <a:r>
              <a:rPr lang="en-US" sz="2000" b="1" dirty="0">
                <a:solidFill>
                  <a:schemeClr val="accent2"/>
                </a:solidFill>
              </a:rPr>
              <a:t> </a:t>
            </a:r>
            <a:r>
              <a:rPr lang="en-US" sz="2000" b="1" dirty="0">
                <a:solidFill>
                  <a:schemeClr val="accent1"/>
                </a:solidFill>
              </a:rPr>
              <a:t>COUNT</a:t>
            </a:r>
            <a:r>
              <a:rPr lang="en-US" sz="2000" b="1" dirty="0">
                <a:solidFill>
                  <a:schemeClr val="accent2"/>
                </a:solidFill>
              </a:rPr>
              <a:t>(</a:t>
            </a:r>
            <a:r>
              <a:rPr lang="en-US" sz="2000" b="1" dirty="0" err="1"/>
              <a:t>Landing_Outcome</a:t>
            </a:r>
            <a:r>
              <a:rPr lang="en-US" sz="2000" b="1" dirty="0">
                <a:solidFill>
                  <a:schemeClr val="accent2"/>
                </a:solidFill>
              </a:rPr>
              <a:t>) FROM SPACEXTABLE</a:t>
            </a:r>
          </a:p>
          <a:p>
            <a:r>
              <a:rPr lang="en-US" sz="2000" b="1" dirty="0">
                <a:solidFill>
                  <a:schemeClr val="accent2"/>
                </a:solidFill>
              </a:rPr>
              <a:t>    WHERE DATE BETWEEN </a:t>
            </a:r>
            <a:r>
              <a:rPr lang="en-US" sz="2000" b="1" dirty="0">
                <a:solidFill>
                  <a:schemeClr val="accent6"/>
                </a:solidFill>
              </a:rPr>
              <a:t>"2010-06-04"</a:t>
            </a:r>
            <a:r>
              <a:rPr lang="en-US" sz="2000" b="1" dirty="0">
                <a:solidFill>
                  <a:schemeClr val="accent2"/>
                </a:solidFill>
              </a:rPr>
              <a:t> AND </a:t>
            </a:r>
            <a:r>
              <a:rPr lang="en-US" sz="2000" b="1" dirty="0">
                <a:solidFill>
                  <a:schemeClr val="accent6"/>
                </a:solidFill>
              </a:rPr>
              <a:t>"2017-03-20"</a:t>
            </a:r>
          </a:p>
          <a:p>
            <a:r>
              <a:rPr lang="en-US" sz="2000" b="1" dirty="0">
                <a:solidFill>
                  <a:schemeClr val="accent2"/>
                </a:solidFill>
              </a:rPr>
              <a:t>    GROUP BY </a:t>
            </a:r>
            <a:r>
              <a:rPr lang="en-US" sz="2000" b="1" dirty="0" err="1"/>
              <a:t>Landing_Outcome</a:t>
            </a:r>
            <a:endParaRPr lang="en-US" sz="2000" b="1" dirty="0"/>
          </a:p>
          <a:p>
            <a:r>
              <a:rPr lang="en-US" sz="2000" b="1" dirty="0">
                <a:solidFill>
                  <a:schemeClr val="accent2"/>
                </a:solidFill>
              </a:rPr>
              <a:t>    ORDER BY</a:t>
            </a:r>
            <a:r>
              <a:rPr lang="en-US" sz="2000" b="1" dirty="0">
                <a:solidFill>
                  <a:schemeClr val="accent1"/>
                </a:solidFill>
              </a:rPr>
              <a:t> COUNT</a:t>
            </a:r>
            <a:r>
              <a:rPr lang="en-US" sz="2000" b="1" dirty="0">
                <a:solidFill>
                  <a:schemeClr val="accent2"/>
                </a:solidFill>
              </a:rPr>
              <a:t>(</a:t>
            </a:r>
            <a:r>
              <a:rPr lang="en-US" sz="2000" b="1" dirty="0" err="1"/>
              <a:t>Landing_Outcome</a:t>
            </a:r>
            <a:r>
              <a:rPr lang="en-US" sz="2000" b="1" dirty="0">
                <a:solidFill>
                  <a:schemeClr val="accent2"/>
                </a:solidFill>
              </a:rPr>
              <a:t>) DESC</a:t>
            </a:r>
          </a:p>
          <a:p>
            <a:pPr marL="342900" indent="-342900">
              <a:buFont typeface="Arial" panose="020B0604020202020204" pitchFamily="34" charset="0"/>
              <a:buChar char="•"/>
            </a:pPr>
            <a:r>
              <a:rPr lang="en-US" sz="2400" dirty="0"/>
              <a:t>Ranks by count of landing outcomes between the date of 2010-06-04 and 2017-03-20 , in descending order.</a:t>
            </a:r>
          </a:p>
        </p:txBody>
      </p:sp>
      <p:pic>
        <p:nvPicPr>
          <p:cNvPr id="5" name="Picture 4">
            <a:extLst>
              <a:ext uri="{FF2B5EF4-FFF2-40B4-BE49-F238E27FC236}">
                <a16:creationId xmlns:a16="http://schemas.microsoft.com/office/drawing/2014/main" id="{BBE0ECB0-1F68-33D7-7347-0C75F7E93A0C}"/>
              </a:ext>
            </a:extLst>
          </p:cNvPr>
          <p:cNvPicPr>
            <a:picLocks noChangeAspect="1"/>
          </p:cNvPicPr>
          <p:nvPr/>
        </p:nvPicPr>
        <p:blipFill>
          <a:blip r:embed="rId4"/>
          <a:stretch>
            <a:fillRect/>
          </a:stretch>
        </p:blipFill>
        <p:spPr>
          <a:xfrm>
            <a:off x="4210720" y="4063902"/>
            <a:ext cx="3770559" cy="2654781"/>
          </a:xfrm>
          <a:prstGeom prst="rect">
            <a:avLst/>
          </a:prstGeom>
        </p:spPr>
      </p:pic>
    </p:spTree>
    <p:extLst>
      <p:ext uri="{BB962C8B-B14F-4D97-AF65-F5344CB8AC3E}">
        <p14:creationId xmlns:p14="http://schemas.microsoft.com/office/powerpoint/2010/main" val="4198176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26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3782"/>
            <a:ext cx="5325989" cy="4351338"/>
          </a:xfrm>
          <a:prstGeom prst="rect">
            <a:avLst/>
          </a:prstGeom>
        </p:spPr>
        <p:txBody>
          <a:bodyPr>
            <a:normAutofit/>
          </a:bodyPr>
          <a:lstStyle/>
          <a:p>
            <a:pPr marL="0" indent="0">
              <a:buNone/>
            </a:pPr>
            <a:r>
              <a:rPr lang="en-US" noProof="0" dirty="0"/>
              <a:t>To explore how locations and its proximities affect the landing success rate an interactive map was constructed. Details were marked, these included calculated proximities to railways, cities, coastlines and highways. Successful and failed landings were clustered into their respective launch site.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pic>
        <p:nvPicPr>
          <p:cNvPr id="8" name="Picture 7">
            <a:extLst>
              <a:ext uri="{FF2B5EF4-FFF2-40B4-BE49-F238E27FC236}">
                <a16:creationId xmlns:a16="http://schemas.microsoft.com/office/drawing/2014/main" id="{74A593EF-4465-09CF-F9B2-B5736F05E78D}"/>
              </a:ext>
            </a:extLst>
          </p:cNvPr>
          <p:cNvPicPr>
            <a:picLocks noChangeAspect="1"/>
          </p:cNvPicPr>
          <p:nvPr/>
        </p:nvPicPr>
        <p:blipFill>
          <a:blip r:embed="rId4"/>
          <a:srcRect l="5405" r="9813"/>
          <a:stretch>
            <a:fillRect/>
          </a:stretch>
        </p:blipFill>
        <p:spPr>
          <a:xfrm>
            <a:off x="6069373" y="1765408"/>
            <a:ext cx="5216238" cy="3327184"/>
          </a:xfrm>
          <a:prstGeom prst="rect">
            <a:avLst/>
          </a:prstGeom>
        </p:spPr>
      </p:pic>
      <p:sp>
        <p:nvSpPr>
          <p:cNvPr id="9" name="TextBox 8">
            <a:extLst>
              <a:ext uri="{FF2B5EF4-FFF2-40B4-BE49-F238E27FC236}">
                <a16:creationId xmlns:a16="http://schemas.microsoft.com/office/drawing/2014/main" id="{F221F1EB-2C60-0AA5-CDBA-73E419A06C4E}"/>
              </a:ext>
            </a:extLst>
          </p:cNvPr>
          <p:cNvSpPr txBox="1"/>
          <p:nvPr/>
        </p:nvSpPr>
        <p:spPr>
          <a:xfrm>
            <a:off x="0" y="5552278"/>
            <a:ext cx="10515600" cy="923330"/>
          </a:xfrm>
          <a:prstGeom prst="rect">
            <a:avLst/>
          </a:prstGeom>
          <a:noFill/>
        </p:spPr>
        <p:txBody>
          <a:bodyPr wrap="square">
            <a:spAutoFit/>
          </a:bodyPr>
          <a:lstStyle/>
          <a:p>
            <a:r>
              <a:rPr lang="en-US" noProof="0" dirty="0"/>
              <a:t>Notebook:</a:t>
            </a:r>
          </a:p>
          <a:p>
            <a:r>
              <a:rPr lang="en-US" dirty="0">
                <a:hlinkClick r:id="rId5"/>
              </a:rPr>
              <a:t>https://github.com/EdgarHTT/Applied_Data_Science_Capstone/blob/main/jupyter-labs-eda-sql-coursera_sqllite.ipynb</a:t>
            </a:r>
            <a:r>
              <a:rPr lang="en-US" dirty="0"/>
              <a:t> </a:t>
            </a:r>
            <a:endParaRPr lang="en-US" noProof="0" dirty="0"/>
          </a:p>
        </p:txBody>
      </p:sp>
    </p:spTree>
    <p:extLst>
      <p:ext uri="{BB962C8B-B14F-4D97-AF65-F5344CB8AC3E}">
        <p14:creationId xmlns:p14="http://schemas.microsoft.com/office/powerpoint/2010/main" val="148114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96F1C6C-2F22-49BF-750A-1A694BD2CC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44889-E07C-1C4E-05BB-E3A64D41D581}"/>
              </a:ext>
            </a:extLst>
          </p:cNvPr>
          <p:cNvSpPr>
            <a:spLocks noGrp="1"/>
          </p:cNvSpPr>
          <p:nvPr>
            <p:ph type="sldNum" sz="quarter" idx="12"/>
          </p:nvPr>
        </p:nvSpPr>
        <p:spPr/>
        <p:txBody>
          <a:bodyPr/>
          <a:lstStyle/>
          <a:p>
            <a:fld id="{5075537C-CA84-1446-933C-8E9D027F9201}" type="slidenum">
              <a:rPr lang="en-US" noProof="0" smtClean="0"/>
              <a:t>27</a:t>
            </a:fld>
            <a:endParaRPr lang="en-US" noProof="0" dirty="0"/>
          </a:p>
        </p:txBody>
      </p:sp>
      <p:sp>
        <p:nvSpPr>
          <p:cNvPr id="5" name="Content Placeholder 4">
            <a:extLst>
              <a:ext uri="{FF2B5EF4-FFF2-40B4-BE49-F238E27FC236}">
                <a16:creationId xmlns:a16="http://schemas.microsoft.com/office/drawing/2014/main" id="{24630F24-A0CA-427A-A028-09BCDA5064C4}"/>
              </a:ext>
            </a:extLst>
          </p:cNvPr>
          <p:cNvSpPr>
            <a:spLocks noGrp="1"/>
          </p:cNvSpPr>
          <p:nvPr>
            <p:ph idx="4294967295"/>
          </p:nvPr>
        </p:nvSpPr>
        <p:spPr>
          <a:xfrm>
            <a:off x="770011" y="1473782"/>
            <a:ext cx="3413147" cy="4351338"/>
          </a:xfrm>
          <a:prstGeom prst="rect">
            <a:avLst/>
          </a:prstGeom>
        </p:spPr>
        <p:txBody>
          <a:bodyPr>
            <a:normAutofit/>
          </a:bodyPr>
          <a:lstStyle/>
          <a:p>
            <a:pPr marL="0" indent="0">
              <a:buNone/>
            </a:pPr>
            <a:r>
              <a:rPr lang="en-US" sz="3600" noProof="0" dirty="0"/>
              <a:t>Clustering let us visualize the number of launches per launch site.</a:t>
            </a:r>
          </a:p>
        </p:txBody>
      </p:sp>
      <p:sp>
        <p:nvSpPr>
          <p:cNvPr id="3" name="Title 1">
            <a:extLst>
              <a:ext uri="{FF2B5EF4-FFF2-40B4-BE49-F238E27FC236}">
                <a16:creationId xmlns:a16="http://schemas.microsoft.com/office/drawing/2014/main" id="{D5B2811A-DC20-971B-7BCA-1FC620419C2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pic>
        <p:nvPicPr>
          <p:cNvPr id="6" name="Picture 5">
            <a:extLst>
              <a:ext uri="{FF2B5EF4-FFF2-40B4-BE49-F238E27FC236}">
                <a16:creationId xmlns:a16="http://schemas.microsoft.com/office/drawing/2014/main" id="{EDEC80D2-457E-130D-46B4-4E6F8341086D}"/>
              </a:ext>
            </a:extLst>
          </p:cNvPr>
          <p:cNvPicPr>
            <a:picLocks noChangeAspect="1"/>
          </p:cNvPicPr>
          <p:nvPr/>
        </p:nvPicPr>
        <p:blipFill>
          <a:blip r:embed="rId4"/>
          <a:stretch>
            <a:fillRect/>
          </a:stretch>
        </p:blipFill>
        <p:spPr>
          <a:xfrm>
            <a:off x="8008841" y="1473782"/>
            <a:ext cx="3276770" cy="4351338"/>
          </a:xfrm>
          <a:prstGeom prst="rect">
            <a:avLst/>
          </a:prstGeom>
        </p:spPr>
      </p:pic>
      <p:pic>
        <p:nvPicPr>
          <p:cNvPr id="9" name="Picture 8">
            <a:extLst>
              <a:ext uri="{FF2B5EF4-FFF2-40B4-BE49-F238E27FC236}">
                <a16:creationId xmlns:a16="http://schemas.microsoft.com/office/drawing/2014/main" id="{B632B90A-D5CB-349D-1BD5-D4FCDD5F291F}"/>
              </a:ext>
            </a:extLst>
          </p:cNvPr>
          <p:cNvPicPr>
            <a:picLocks noChangeAspect="1"/>
          </p:cNvPicPr>
          <p:nvPr/>
        </p:nvPicPr>
        <p:blipFill>
          <a:blip r:embed="rId5"/>
          <a:stretch>
            <a:fillRect/>
          </a:stretch>
        </p:blipFill>
        <p:spPr>
          <a:xfrm>
            <a:off x="4457615" y="1890765"/>
            <a:ext cx="3276769" cy="3517371"/>
          </a:xfrm>
          <a:prstGeom prst="rect">
            <a:avLst/>
          </a:prstGeom>
        </p:spPr>
      </p:pic>
    </p:spTree>
    <p:extLst>
      <p:ext uri="{BB962C8B-B14F-4D97-AF65-F5344CB8AC3E}">
        <p14:creationId xmlns:p14="http://schemas.microsoft.com/office/powerpoint/2010/main" val="250532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1003901-DBB1-0C5D-8EA3-8E93F1F519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823E3E-16FA-8410-98FC-5D06C6F4ADF0}"/>
              </a:ext>
            </a:extLst>
          </p:cNvPr>
          <p:cNvSpPr>
            <a:spLocks noGrp="1"/>
          </p:cNvSpPr>
          <p:nvPr>
            <p:ph type="sldNum" sz="quarter" idx="12"/>
          </p:nvPr>
        </p:nvSpPr>
        <p:spPr/>
        <p:txBody>
          <a:bodyPr/>
          <a:lstStyle/>
          <a:p>
            <a:fld id="{5075537C-CA84-1446-933C-8E9D027F9201}" type="slidenum">
              <a:rPr lang="en-US" noProof="0" smtClean="0"/>
              <a:t>28</a:t>
            </a:fld>
            <a:endParaRPr lang="en-US" noProof="0" dirty="0"/>
          </a:p>
        </p:txBody>
      </p:sp>
      <p:sp>
        <p:nvSpPr>
          <p:cNvPr id="3" name="Title 1">
            <a:extLst>
              <a:ext uri="{FF2B5EF4-FFF2-40B4-BE49-F238E27FC236}">
                <a16:creationId xmlns:a16="http://schemas.microsoft.com/office/drawing/2014/main" id="{CFE08E1A-C7E9-6982-1A82-C86A184B9F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pic>
        <p:nvPicPr>
          <p:cNvPr id="7" name="Picture 6">
            <a:extLst>
              <a:ext uri="{FF2B5EF4-FFF2-40B4-BE49-F238E27FC236}">
                <a16:creationId xmlns:a16="http://schemas.microsoft.com/office/drawing/2014/main" id="{0DC8F840-BC05-DE15-1D15-BD85961CD572}"/>
              </a:ext>
            </a:extLst>
          </p:cNvPr>
          <p:cNvPicPr>
            <a:picLocks noChangeAspect="1"/>
          </p:cNvPicPr>
          <p:nvPr/>
        </p:nvPicPr>
        <p:blipFill>
          <a:blip r:embed="rId4"/>
          <a:stretch>
            <a:fillRect/>
          </a:stretch>
        </p:blipFill>
        <p:spPr>
          <a:xfrm>
            <a:off x="906392" y="3428999"/>
            <a:ext cx="2383959" cy="2484487"/>
          </a:xfrm>
          <a:prstGeom prst="rect">
            <a:avLst/>
          </a:prstGeom>
        </p:spPr>
      </p:pic>
      <p:pic>
        <p:nvPicPr>
          <p:cNvPr id="10" name="Picture 9">
            <a:extLst>
              <a:ext uri="{FF2B5EF4-FFF2-40B4-BE49-F238E27FC236}">
                <a16:creationId xmlns:a16="http://schemas.microsoft.com/office/drawing/2014/main" id="{AE8A716D-B9C3-12E3-F300-89BF0F416808}"/>
              </a:ext>
            </a:extLst>
          </p:cNvPr>
          <p:cNvPicPr>
            <a:picLocks noChangeAspect="1"/>
          </p:cNvPicPr>
          <p:nvPr/>
        </p:nvPicPr>
        <p:blipFill>
          <a:blip r:embed="rId5"/>
          <a:srcRect l="7828" t="3433" r="7828" b="3433"/>
          <a:stretch>
            <a:fillRect/>
          </a:stretch>
        </p:blipFill>
        <p:spPr>
          <a:xfrm>
            <a:off x="4835831" y="3428999"/>
            <a:ext cx="2383960" cy="2484488"/>
          </a:xfrm>
          <a:prstGeom prst="rect">
            <a:avLst/>
          </a:prstGeom>
        </p:spPr>
      </p:pic>
      <p:pic>
        <p:nvPicPr>
          <p:cNvPr id="12" name="Picture 11">
            <a:extLst>
              <a:ext uri="{FF2B5EF4-FFF2-40B4-BE49-F238E27FC236}">
                <a16:creationId xmlns:a16="http://schemas.microsoft.com/office/drawing/2014/main" id="{46CBDA6F-E98B-9BCD-1E99-6554032DD6FA}"/>
              </a:ext>
            </a:extLst>
          </p:cNvPr>
          <p:cNvPicPr>
            <a:picLocks noChangeAspect="1"/>
          </p:cNvPicPr>
          <p:nvPr/>
        </p:nvPicPr>
        <p:blipFill>
          <a:blip r:embed="rId6"/>
          <a:srcRect l="10305" b="3048"/>
          <a:stretch>
            <a:fillRect/>
          </a:stretch>
        </p:blipFill>
        <p:spPr>
          <a:xfrm>
            <a:off x="8901650" y="3429000"/>
            <a:ext cx="2383961" cy="2484487"/>
          </a:xfrm>
          <a:prstGeom prst="rect">
            <a:avLst/>
          </a:prstGeom>
        </p:spPr>
      </p:pic>
      <p:sp>
        <p:nvSpPr>
          <p:cNvPr id="13" name="TextBox 12">
            <a:extLst>
              <a:ext uri="{FF2B5EF4-FFF2-40B4-BE49-F238E27FC236}">
                <a16:creationId xmlns:a16="http://schemas.microsoft.com/office/drawing/2014/main" id="{8894CB78-BFB0-F543-F89A-44F182F28C3E}"/>
              </a:ext>
            </a:extLst>
          </p:cNvPr>
          <p:cNvSpPr txBox="1"/>
          <p:nvPr/>
        </p:nvSpPr>
        <p:spPr>
          <a:xfrm>
            <a:off x="770012" y="1473519"/>
            <a:ext cx="8131638" cy="954107"/>
          </a:xfrm>
          <a:prstGeom prst="rect">
            <a:avLst/>
          </a:prstGeom>
          <a:noFill/>
        </p:spPr>
        <p:txBody>
          <a:bodyPr wrap="square" rtlCol="0">
            <a:spAutoFit/>
          </a:bodyPr>
          <a:lstStyle/>
          <a:p>
            <a:r>
              <a:rPr lang="en-US" sz="2800" dirty="0"/>
              <a:t>Clustering also let us see failed and successful launches easily</a:t>
            </a:r>
          </a:p>
        </p:txBody>
      </p:sp>
      <p:sp>
        <p:nvSpPr>
          <p:cNvPr id="14" name="TextBox 13">
            <a:extLst>
              <a:ext uri="{FF2B5EF4-FFF2-40B4-BE49-F238E27FC236}">
                <a16:creationId xmlns:a16="http://schemas.microsoft.com/office/drawing/2014/main" id="{DBE19C9D-84C1-9490-9782-13B31A29139D}"/>
              </a:ext>
            </a:extLst>
          </p:cNvPr>
          <p:cNvSpPr txBox="1"/>
          <p:nvPr/>
        </p:nvSpPr>
        <p:spPr>
          <a:xfrm>
            <a:off x="1101880" y="2897226"/>
            <a:ext cx="1992981" cy="523220"/>
          </a:xfrm>
          <a:prstGeom prst="rect">
            <a:avLst/>
          </a:prstGeom>
          <a:noFill/>
        </p:spPr>
        <p:txBody>
          <a:bodyPr wrap="none" rtlCol="0">
            <a:spAutoFit/>
          </a:bodyPr>
          <a:lstStyle/>
          <a:p>
            <a:pPr algn="ctr"/>
            <a:r>
              <a:rPr lang="en-US" sz="2800" dirty="0"/>
              <a:t>VAFB SLC-4E</a:t>
            </a:r>
          </a:p>
        </p:txBody>
      </p:sp>
      <p:sp>
        <p:nvSpPr>
          <p:cNvPr id="15" name="TextBox 14">
            <a:extLst>
              <a:ext uri="{FF2B5EF4-FFF2-40B4-BE49-F238E27FC236}">
                <a16:creationId xmlns:a16="http://schemas.microsoft.com/office/drawing/2014/main" id="{DF470269-3A58-0089-6C7D-10E5F93CE848}"/>
              </a:ext>
            </a:extLst>
          </p:cNvPr>
          <p:cNvSpPr txBox="1"/>
          <p:nvPr/>
        </p:nvSpPr>
        <p:spPr>
          <a:xfrm>
            <a:off x="5114229" y="2897226"/>
            <a:ext cx="1827167" cy="523220"/>
          </a:xfrm>
          <a:prstGeom prst="rect">
            <a:avLst/>
          </a:prstGeom>
          <a:noFill/>
        </p:spPr>
        <p:txBody>
          <a:bodyPr wrap="none" rtlCol="0">
            <a:spAutoFit/>
          </a:bodyPr>
          <a:lstStyle/>
          <a:p>
            <a:pPr algn="ctr"/>
            <a:r>
              <a:rPr lang="en-US" sz="2800" dirty="0"/>
              <a:t>KSC LC-39A</a:t>
            </a:r>
          </a:p>
        </p:txBody>
      </p:sp>
      <p:sp>
        <p:nvSpPr>
          <p:cNvPr id="16" name="TextBox 15">
            <a:extLst>
              <a:ext uri="{FF2B5EF4-FFF2-40B4-BE49-F238E27FC236}">
                <a16:creationId xmlns:a16="http://schemas.microsoft.com/office/drawing/2014/main" id="{F0A6B06E-D1D2-A24F-E140-0EA91B5BA91A}"/>
              </a:ext>
            </a:extLst>
          </p:cNvPr>
          <p:cNvSpPr txBox="1"/>
          <p:nvPr/>
        </p:nvSpPr>
        <p:spPr>
          <a:xfrm>
            <a:off x="9013496" y="2044005"/>
            <a:ext cx="2160271" cy="1384995"/>
          </a:xfrm>
          <a:prstGeom prst="rect">
            <a:avLst/>
          </a:prstGeom>
          <a:noFill/>
        </p:spPr>
        <p:txBody>
          <a:bodyPr wrap="none" rtlCol="0">
            <a:spAutoFit/>
          </a:bodyPr>
          <a:lstStyle/>
          <a:p>
            <a:pPr algn="ctr"/>
            <a:r>
              <a:rPr lang="en-US" sz="2800" dirty="0"/>
              <a:t>CCAFS LC-40</a:t>
            </a:r>
          </a:p>
          <a:p>
            <a:pPr algn="ctr"/>
            <a:r>
              <a:rPr lang="en-US" sz="2800" dirty="0"/>
              <a:t>&amp;</a:t>
            </a:r>
          </a:p>
          <a:p>
            <a:pPr algn="ctr"/>
            <a:r>
              <a:rPr lang="en-US" sz="2800" dirty="0"/>
              <a:t>CCAFS SLC-40</a:t>
            </a:r>
          </a:p>
        </p:txBody>
      </p:sp>
    </p:spTree>
    <p:extLst>
      <p:ext uri="{BB962C8B-B14F-4D97-AF65-F5344CB8AC3E}">
        <p14:creationId xmlns:p14="http://schemas.microsoft.com/office/powerpoint/2010/main" val="1118971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6D844A6-FA94-1A77-D061-1B32537B87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E0FF38-5205-5817-4313-6121CFF7C2F3}"/>
              </a:ext>
            </a:extLst>
          </p:cNvPr>
          <p:cNvSpPr>
            <a:spLocks noGrp="1"/>
          </p:cNvSpPr>
          <p:nvPr>
            <p:ph type="sldNum" sz="quarter" idx="12"/>
          </p:nvPr>
        </p:nvSpPr>
        <p:spPr/>
        <p:txBody>
          <a:bodyPr/>
          <a:lstStyle/>
          <a:p>
            <a:fld id="{5075537C-CA84-1446-933C-8E9D027F9201}" type="slidenum">
              <a:rPr lang="en-US" noProof="0" smtClean="0"/>
              <a:t>29</a:t>
            </a:fld>
            <a:endParaRPr lang="en-US" noProof="0" dirty="0"/>
          </a:p>
        </p:txBody>
      </p:sp>
      <p:sp>
        <p:nvSpPr>
          <p:cNvPr id="3" name="Title 1">
            <a:extLst>
              <a:ext uri="{FF2B5EF4-FFF2-40B4-BE49-F238E27FC236}">
                <a16:creationId xmlns:a16="http://schemas.microsoft.com/office/drawing/2014/main" id="{7289F491-FF0B-5096-7289-BEEC6A4695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sp>
        <p:nvSpPr>
          <p:cNvPr id="13" name="TextBox 12">
            <a:extLst>
              <a:ext uri="{FF2B5EF4-FFF2-40B4-BE49-F238E27FC236}">
                <a16:creationId xmlns:a16="http://schemas.microsoft.com/office/drawing/2014/main" id="{92303C69-8809-A453-E9BF-FCF084D97465}"/>
              </a:ext>
            </a:extLst>
          </p:cNvPr>
          <p:cNvSpPr txBox="1"/>
          <p:nvPr/>
        </p:nvSpPr>
        <p:spPr>
          <a:xfrm>
            <a:off x="770011" y="1473519"/>
            <a:ext cx="5462365" cy="1631216"/>
          </a:xfrm>
          <a:prstGeom prst="rect">
            <a:avLst/>
          </a:prstGeom>
          <a:noFill/>
        </p:spPr>
        <p:txBody>
          <a:bodyPr wrap="square" rtlCol="0">
            <a:spAutoFit/>
          </a:bodyPr>
          <a:lstStyle/>
          <a:p>
            <a:r>
              <a:rPr lang="en-US" sz="2000" dirty="0"/>
              <a:t>The closest city was Lompoc with 14 km. Launch sites are usually close to a coastline and some public infrastructure, like highways and railways. But their location is instead the determining factor  of which type of mission can the site launch.</a:t>
            </a:r>
          </a:p>
        </p:txBody>
      </p:sp>
      <p:pic>
        <p:nvPicPr>
          <p:cNvPr id="8" name="Picture 7">
            <a:extLst>
              <a:ext uri="{FF2B5EF4-FFF2-40B4-BE49-F238E27FC236}">
                <a16:creationId xmlns:a16="http://schemas.microsoft.com/office/drawing/2014/main" id="{DA86F761-AEA0-57E4-F7D3-D354281BD71A}"/>
              </a:ext>
            </a:extLst>
          </p:cNvPr>
          <p:cNvPicPr>
            <a:picLocks noChangeAspect="1"/>
          </p:cNvPicPr>
          <p:nvPr/>
        </p:nvPicPr>
        <p:blipFill>
          <a:blip r:embed="rId4"/>
          <a:stretch>
            <a:fillRect/>
          </a:stretch>
        </p:blipFill>
        <p:spPr>
          <a:xfrm>
            <a:off x="6576169" y="1459255"/>
            <a:ext cx="4709442" cy="4566318"/>
          </a:xfrm>
          <a:prstGeom prst="rect">
            <a:avLst/>
          </a:prstGeom>
        </p:spPr>
      </p:pic>
      <p:pic>
        <p:nvPicPr>
          <p:cNvPr id="11" name="Picture 10">
            <a:extLst>
              <a:ext uri="{FF2B5EF4-FFF2-40B4-BE49-F238E27FC236}">
                <a16:creationId xmlns:a16="http://schemas.microsoft.com/office/drawing/2014/main" id="{068E0666-7C09-435D-DAEC-556919166FD9}"/>
              </a:ext>
            </a:extLst>
          </p:cNvPr>
          <p:cNvPicPr>
            <a:picLocks noChangeAspect="1"/>
          </p:cNvPicPr>
          <p:nvPr/>
        </p:nvPicPr>
        <p:blipFill>
          <a:blip r:embed="rId5"/>
          <a:stretch>
            <a:fillRect/>
          </a:stretch>
        </p:blipFill>
        <p:spPr>
          <a:xfrm>
            <a:off x="906389" y="3673968"/>
            <a:ext cx="5325988" cy="2351605"/>
          </a:xfrm>
          <a:prstGeom prst="rect">
            <a:avLst/>
          </a:prstGeom>
        </p:spPr>
      </p:pic>
    </p:spTree>
    <p:extLst>
      <p:ext uri="{BB962C8B-B14F-4D97-AF65-F5344CB8AC3E}">
        <p14:creationId xmlns:p14="http://schemas.microsoft.com/office/powerpoint/2010/main" val="40344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noProof="0" smtClean="0"/>
              <a:pPr/>
              <a:t>3</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9179"/>
            <a:ext cx="10515600" cy="42112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noProof="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
        <p:nvSpPr>
          <p:cNvPr id="5" name="TextBox 4">
            <a:extLst>
              <a:ext uri="{FF2B5EF4-FFF2-40B4-BE49-F238E27FC236}">
                <a16:creationId xmlns:a16="http://schemas.microsoft.com/office/drawing/2014/main" id="{BAC36412-625B-83BC-9FA4-E0E9803D034C}"/>
              </a:ext>
            </a:extLst>
          </p:cNvPr>
          <p:cNvSpPr txBox="1"/>
          <p:nvPr/>
        </p:nvSpPr>
        <p:spPr>
          <a:xfrm>
            <a:off x="770011" y="1483502"/>
            <a:ext cx="10515600" cy="4149854"/>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noProof="0" dirty="0">
                <a:solidFill>
                  <a:schemeClr val="accent3">
                    <a:lumMod val="25000"/>
                  </a:schemeClr>
                </a:solidFill>
                <a:latin typeface="Abadi" panose="020B0604020104020204" pitchFamily="34" charset="0"/>
              </a:rPr>
              <a:t>Exploratory data </a:t>
            </a:r>
            <a:r>
              <a:rPr lang="en-US" noProof="0" dirty="0">
                <a:solidFill>
                  <a:schemeClr val="accent3">
                    <a:lumMod val="25000"/>
                  </a:schemeClr>
                </a:solidFill>
                <a:latin typeface="Abadi" panose="020B0604020104020204" pitchFamily="34" charset="0"/>
              </a:rPr>
              <a:t>a</a:t>
            </a:r>
            <a:r>
              <a:rPr lang="en-US" sz="1800" noProof="0" dirty="0">
                <a:solidFill>
                  <a:schemeClr val="accent3">
                    <a:lumMod val="25000"/>
                  </a:schemeClr>
                </a:solidFill>
                <a:latin typeface="Abadi" panose="020B0604020104020204" pitchFamily="34" charset="0"/>
              </a:rPr>
              <a:t>nalysis was conducted using a predictive approach to find patterns, distributions, correlations and anomalies, using the SpaceX REST API as the main data source. </a:t>
            </a:r>
            <a:r>
              <a:rPr lang="en-US" noProof="0" dirty="0">
                <a:solidFill>
                  <a:schemeClr val="accent3">
                    <a:lumMod val="25000"/>
                  </a:schemeClr>
                </a:solidFill>
                <a:latin typeface="Abadi" panose="020B0604020104020204" pitchFamily="34" charset="0"/>
              </a:rPr>
              <a:t>C</a:t>
            </a:r>
            <a:r>
              <a:rPr lang="en-US" sz="1800" noProof="0" dirty="0">
                <a:solidFill>
                  <a:schemeClr val="accent3">
                    <a:lumMod val="25000"/>
                  </a:schemeClr>
                </a:solidFill>
                <a:latin typeface="Abadi" panose="020B0604020104020204" pitchFamily="34" charset="0"/>
              </a:rPr>
              <a:t>omplementary data was sourced from Wikipedia using web scrapping techniques. </a:t>
            </a:r>
            <a:r>
              <a:rPr lang="en-US" noProof="0" dirty="0">
                <a:solidFill>
                  <a:schemeClr val="accent3">
                    <a:lumMod val="25000"/>
                  </a:schemeClr>
                </a:solidFill>
                <a:latin typeface="Abadi" panose="020B0604020104020204" pitchFamily="34" charset="0"/>
              </a:rPr>
              <a:t>Data was cleaned and prepared for machine learning using One Hot Encoding. Interactive visual analytics were developed with Folium as well interactive dashboards using </a:t>
            </a:r>
            <a:r>
              <a:rPr lang="en-US" noProof="0" dirty="0" err="1">
                <a:solidFill>
                  <a:schemeClr val="accent3">
                    <a:lumMod val="25000"/>
                  </a:schemeClr>
                </a:solidFill>
                <a:latin typeface="Abadi" panose="020B0604020104020204" pitchFamily="34" charset="0"/>
              </a:rPr>
              <a:t>Plotly</a:t>
            </a:r>
            <a:r>
              <a:rPr lang="en-US" noProof="0" dirty="0">
                <a:solidFill>
                  <a:schemeClr val="accent3">
                    <a:lumMod val="25000"/>
                  </a:schemeClr>
                </a:solidFill>
                <a:latin typeface="Abadi" panose="020B0604020104020204" pitchFamily="34" charset="0"/>
              </a:rPr>
              <a:t> Dash. Machine learning pipelines were set up to test multiple classifiers, including Logistic Regression, Support Vector Machine (SVM), Decision Tree Classifier and K-Nearest Neighbors (KNN). Model hyperparameters where optimized and the results visualized on Confusion matrices.</a:t>
            </a:r>
            <a:endParaRPr lang="en-US" sz="1800" noProof="0" dirty="0">
              <a:solidFill>
                <a:schemeClr val="accent3">
                  <a:lumMod val="25000"/>
                </a:schemeClr>
              </a:solidFill>
              <a:latin typeface="Abadi" panose="020B0604020104020204" pitchFamily="34" charset="0"/>
            </a:endParaRPr>
          </a:p>
          <a:p>
            <a:pPr marL="285750" indent="-285750">
              <a:lnSpc>
                <a:spcPct val="100000"/>
              </a:lnSpc>
              <a:spcBef>
                <a:spcPts val="1400"/>
              </a:spcBef>
              <a:buFont typeface="Arial" panose="020B0604020202020204" pitchFamily="34" charset="0"/>
              <a:buChar char="•"/>
            </a:pPr>
            <a:r>
              <a:rPr lang="en-US" sz="1800" noProof="0" dirty="0">
                <a:solidFill>
                  <a:schemeClr val="accent3">
                    <a:lumMod val="25000"/>
                  </a:schemeClr>
                </a:solidFill>
                <a:latin typeface="Abadi" panose="020B0604020104020204" pitchFamily="34" charset="0"/>
              </a:rPr>
              <a:t>From the exploratory data analysis we can observe that landing success rate has been increasing since 2010 reaching 80% success rate as of 2020. We can also observe that Geostationary Orbits (GTO) had the lowest success rate with 50%. All machine learning prediction models reached an 83% accuracy. The confusion matrices demonstrated the ability of the model to predict with perfect accuracy True Positives (Successful landings) but struggled with predict True Negatives (Failed landing).</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30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9356"/>
            <a:ext cx="5325990" cy="4351338"/>
          </a:xfrm>
          <a:prstGeom prst="rect">
            <a:avLst/>
          </a:prstGeom>
        </p:spPr>
        <p:txBody>
          <a:bodyPr vert="horz" lIns="91440" tIns="45720" rIns="91440" bIns="45720" rtlCol="0" anchor="t">
            <a:normAutofit/>
          </a:bodyPr>
          <a:lstStyle/>
          <a:p>
            <a:pPr marL="0" indent="0">
              <a:buNone/>
            </a:pPr>
            <a:r>
              <a:rPr lang="en-US" noProof="0" dirty="0"/>
              <a:t>A dashboard using </a:t>
            </a:r>
            <a:r>
              <a:rPr lang="en-US" noProof="0" dirty="0" err="1"/>
              <a:t>Plotly</a:t>
            </a:r>
            <a:r>
              <a:rPr lang="en-US" noProof="0" dirty="0"/>
              <a:t> Dash with some plots and interactions were developed to better explore the data extracted</a:t>
            </a:r>
          </a:p>
          <a:p>
            <a:pPr marL="0" indent="0">
              <a:buNone/>
            </a:pPr>
            <a:r>
              <a:rPr lang="en-US" dirty="0"/>
              <a:t>A pie plot showcases the share of launches per site. You can select the site on a dropdown list which then shows the share of successful and failed launches</a:t>
            </a:r>
            <a:endParaRPr lang="en-US" noProof="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pic>
        <p:nvPicPr>
          <p:cNvPr id="10" name="Picture 9">
            <a:extLst>
              <a:ext uri="{FF2B5EF4-FFF2-40B4-BE49-F238E27FC236}">
                <a16:creationId xmlns:a16="http://schemas.microsoft.com/office/drawing/2014/main" id="{EAA9B5F0-D4E8-C155-F2B3-95EBB089A480}"/>
              </a:ext>
            </a:extLst>
          </p:cNvPr>
          <p:cNvPicPr>
            <a:picLocks noChangeAspect="1"/>
          </p:cNvPicPr>
          <p:nvPr/>
        </p:nvPicPr>
        <p:blipFill>
          <a:blip r:embed="rId4"/>
          <a:stretch>
            <a:fillRect/>
          </a:stretch>
        </p:blipFill>
        <p:spPr>
          <a:xfrm>
            <a:off x="7875422" y="1419356"/>
            <a:ext cx="3084678" cy="2539029"/>
          </a:xfrm>
          <a:prstGeom prst="rect">
            <a:avLst/>
          </a:prstGeom>
        </p:spPr>
      </p:pic>
      <p:pic>
        <p:nvPicPr>
          <p:cNvPr id="12" name="Picture 11">
            <a:extLst>
              <a:ext uri="{FF2B5EF4-FFF2-40B4-BE49-F238E27FC236}">
                <a16:creationId xmlns:a16="http://schemas.microsoft.com/office/drawing/2014/main" id="{4080296E-DEEC-B0BF-841C-92FB447D01DF}"/>
              </a:ext>
            </a:extLst>
          </p:cNvPr>
          <p:cNvPicPr>
            <a:picLocks noChangeAspect="1"/>
          </p:cNvPicPr>
          <p:nvPr/>
        </p:nvPicPr>
        <p:blipFill>
          <a:blip r:embed="rId5"/>
          <a:stretch>
            <a:fillRect/>
          </a:stretch>
        </p:blipFill>
        <p:spPr>
          <a:xfrm>
            <a:off x="7875422" y="4071228"/>
            <a:ext cx="3113307" cy="1699466"/>
          </a:xfrm>
          <a:prstGeom prst="rect">
            <a:avLst/>
          </a:prstGeom>
        </p:spPr>
      </p:pic>
      <p:sp>
        <p:nvSpPr>
          <p:cNvPr id="13" name="TextBox 12">
            <a:extLst>
              <a:ext uri="{FF2B5EF4-FFF2-40B4-BE49-F238E27FC236}">
                <a16:creationId xmlns:a16="http://schemas.microsoft.com/office/drawing/2014/main" id="{3F31DBC2-CB90-5A9D-F44F-A2EB41BADAC5}"/>
              </a:ext>
            </a:extLst>
          </p:cNvPr>
          <p:cNvSpPr txBox="1"/>
          <p:nvPr/>
        </p:nvSpPr>
        <p:spPr>
          <a:xfrm>
            <a:off x="0" y="6025573"/>
            <a:ext cx="7875422" cy="523220"/>
          </a:xfrm>
          <a:prstGeom prst="rect">
            <a:avLst/>
          </a:prstGeom>
          <a:noFill/>
        </p:spPr>
        <p:txBody>
          <a:bodyPr wrap="square">
            <a:spAutoFit/>
          </a:bodyPr>
          <a:lstStyle/>
          <a:p>
            <a:r>
              <a:rPr lang="en-US" sz="1400" noProof="0" dirty="0"/>
              <a:t>Notebook:</a:t>
            </a:r>
          </a:p>
          <a:p>
            <a:r>
              <a:rPr lang="en-US" sz="1400" dirty="0">
                <a:hlinkClick r:id="rId6"/>
              </a:rPr>
              <a:t>https://github.com/EdgarHTT/Applied_Data_Science_Capstone/blob/main/spacex-dash-app.py</a:t>
            </a:r>
            <a:r>
              <a:rPr lang="en-US" sz="1400" dirty="0"/>
              <a:t> </a:t>
            </a:r>
            <a:endParaRPr lang="en-US" sz="1400" noProof="0" dirty="0"/>
          </a:p>
        </p:txBody>
      </p:sp>
    </p:spTree>
    <p:extLst>
      <p:ext uri="{BB962C8B-B14F-4D97-AF65-F5344CB8AC3E}">
        <p14:creationId xmlns:p14="http://schemas.microsoft.com/office/powerpoint/2010/main" val="334532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DAD56D5-7B58-D256-255F-EAAA42C55B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FBD5E0-2169-1CAF-E246-E1D9A270E14C}"/>
              </a:ext>
            </a:extLst>
          </p:cNvPr>
          <p:cNvSpPr>
            <a:spLocks noGrp="1"/>
          </p:cNvSpPr>
          <p:nvPr>
            <p:ph type="sldNum" sz="quarter" idx="12"/>
          </p:nvPr>
        </p:nvSpPr>
        <p:spPr/>
        <p:txBody>
          <a:bodyPr/>
          <a:lstStyle/>
          <a:p>
            <a:fld id="{5075537C-CA84-1446-933C-8E9D027F9201}" type="slidenum">
              <a:rPr lang="en-US" noProof="0" smtClean="0"/>
              <a:t>31</a:t>
            </a:fld>
            <a:endParaRPr lang="en-US" noProof="0" dirty="0"/>
          </a:p>
        </p:txBody>
      </p:sp>
      <p:sp>
        <p:nvSpPr>
          <p:cNvPr id="5" name="Content Placeholder 4">
            <a:extLst>
              <a:ext uri="{FF2B5EF4-FFF2-40B4-BE49-F238E27FC236}">
                <a16:creationId xmlns:a16="http://schemas.microsoft.com/office/drawing/2014/main" id="{AE7E1AB6-8FFD-D0F7-A139-1CAE9DCEC154}"/>
              </a:ext>
            </a:extLst>
          </p:cNvPr>
          <p:cNvSpPr>
            <a:spLocks noGrp="1"/>
          </p:cNvSpPr>
          <p:nvPr>
            <p:ph idx="4294967295"/>
          </p:nvPr>
        </p:nvSpPr>
        <p:spPr>
          <a:xfrm>
            <a:off x="770011" y="1419356"/>
            <a:ext cx="5325990" cy="3165344"/>
          </a:xfrm>
          <a:prstGeom prst="rect">
            <a:avLst/>
          </a:prstGeom>
        </p:spPr>
        <p:txBody>
          <a:bodyPr vert="horz" lIns="91440" tIns="45720" rIns="91440" bIns="45720" rtlCol="0" anchor="t">
            <a:normAutofit/>
          </a:bodyPr>
          <a:lstStyle/>
          <a:p>
            <a:pPr marL="0" indent="0">
              <a:buNone/>
            </a:pPr>
            <a:r>
              <a:rPr lang="en-US" dirty="0"/>
              <a:t>A scatter plot is used to represent the different outcomes of each launch, separated by booster version.</a:t>
            </a:r>
          </a:p>
          <a:p>
            <a:pPr marL="0" indent="0">
              <a:buNone/>
            </a:pPr>
            <a:r>
              <a:rPr lang="en-US" noProof="0" dirty="0"/>
              <a:t>A slider </a:t>
            </a:r>
            <a:r>
              <a:rPr lang="en-US" dirty="0"/>
              <a:t>can be</a:t>
            </a:r>
            <a:r>
              <a:rPr lang="en-US" noProof="0" dirty="0"/>
              <a:t> used to filter by payload range</a:t>
            </a:r>
          </a:p>
        </p:txBody>
      </p:sp>
      <p:sp>
        <p:nvSpPr>
          <p:cNvPr id="3" name="Title 1">
            <a:extLst>
              <a:ext uri="{FF2B5EF4-FFF2-40B4-BE49-F238E27FC236}">
                <a16:creationId xmlns:a16="http://schemas.microsoft.com/office/drawing/2014/main" id="{0246899A-05D6-FA9F-D1CC-2679AA4DC3E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pic>
        <p:nvPicPr>
          <p:cNvPr id="6" name="Picture 5">
            <a:extLst>
              <a:ext uri="{FF2B5EF4-FFF2-40B4-BE49-F238E27FC236}">
                <a16:creationId xmlns:a16="http://schemas.microsoft.com/office/drawing/2014/main" id="{57C52261-EBEB-A60D-E614-6068D078786D}"/>
              </a:ext>
            </a:extLst>
          </p:cNvPr>
          <p:cNvPicPr>
            <a:picLocks noChangeAspect="1"/>
          </p:cNvPicPr>
          <p:nvPr/>
        </p:nvPicPr>
        <p:blipFill>
          <a:blip r:embed="rId4"/>
          <a:stretch>
            <a:fillRect/>
          </a:stretch>
        </p:blipFill>
        <p:spPr>
          <a:xfrm>
            <a:off x="7633834" y="1419356"/>
            <a:ext cx="3105676" cy="2238244"/>
          </a:xfrm>
          <a:prstGeom prst="rect">
            <a:avLst/>
          </a:prstGeom>
        </p:spPr>
      </p:pic>
      <p:pic>
        <p:nvPicPr>
          <p:cNvPr id="8" name="Picture 7">
            <a:extLst>
              <a:ext uri="{FF2B5EF4-FFF2-40B4-BE49-F238E27FC236}">
                <a16:creationId xmlns:a16="http://schemas.microsoft.com/office/drawing/2014/main" id="{B3B57742-329E-9448-8C43-B52F8D3BCD84}"/>
              </a:ext>
            </a:extLst>
          </p:cNvPr>
          <p:cNvPicPr>
            <a:picLocks noChangeAspect="1"/>
          </p:cNvPicPr>
          <p:nvPr/>
        </p:nvPicPr>
        <p:blipFill>
          <a:blip r:embed="rId5"/>
          <a:stretch>
            <a:fillRect/>
          </a:stretch>
        </p:blipFill>
        <p:spPr>
          <a:xfrm>
            <a:off x="7658981" y="3787329"/>
            <a:ext cx="3055381" cy="2238244"/>
          </a:xfrm>
          <a:prstGeom prst="rect">
            <a:avLst/>
          </a:prstGeom>
        </p:spPr>
      </p:pic>
    </p:spTree>
    <p:extLst>
      <p:ext uri="{BB962C8B-B14F-4D97-AF65-F5344CB8AC3E}">
        <p14:creationId xmlns:p14="http://schemas.microsoft.com/office/powerpoint/2010/main" val="3728357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noProof="0" smtClean="0"/>
              <a:t>32</a:t>
            </a:fld>
            <a:endParaRPr lang="en-US" noProof="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0C578EDA-8F57-4419-EDB5-25D7F820D823}"/>
              </a:ext>
            </a:extLst>
          </p:cNvPr>
          <p:cNvSpPr txBox="1"/>
          <p:nvPr/>
        </p:nvSpPr>
        <p:spPr>
          <a:xfrm>
            <a:off x="770011" y="1519707"/>
            <a:ext cx="5734698" cy="4154984"/>
          </a:xfrm>
          <a:prstGeom prst="rect">
            <a:avLst/>
          </a:prstGeom>
          <a:noFill/>
        </p:spPr>
        <p:txBody>
          <a:bodyPr wrap="square" rtlCol="0">
            <a:spAutoFit/>
          </a:bodyPr>
          <a:lstStyle/>
          <a:p>
            <a:r>
              <a:rPr lang="en-US" sz="2400" dirty="0"/>
              <a:t>To build and train the classification model, feature engineering was performed on the dataset. Categorical data was transformed into numerical values by using One-hot encoding techniques. Once the dataset was ready, we proceeded to fit, transform and split into training and testing data. To determine the optimal hyper parameters, grid search was performed on each model. Score was calculated and a confusion matrix plotted to find the best model.</a:t>
            </a:r>
          </a:p>
        </p:txBody>
      </p:sp>
      <p:sp>
        <p:nvSpPr>
          <p:cNvPr id="7" name="Flowchart: Data 6">
            <a:extLst>
              <a:ext uri="{FF2B5EF4-FFF2-40B4-BE49-F238E27FC236}">
                <a16:creationId xmlns:a16="http://schemas.microsoft.com/office/drawing/2014/main" id="{57658B0B-E52C-1D98-CC9E-E8736A07482A}"/>
              </a:ext>
            </a:extLst>
          </p:cNvPr>
          <p:cNvSpPr/>
          <p:nvPr/>
        </p:nvSpPr>
        <p:spPr>
          <a:xfrm>
            <a:off x="10104165" y="1681570"/>
            <a:ext cx="1711869"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Dataset_part_3.csv</a:t>
            </a:r>
          </a:p>
        </p:txBody>
      </p:sp>
      <p:sp>
        <p:nvSpPr>
          <p:cNvPr id="8" name="Flowchart: Data 7">
            <a:extLst>
              <a:ext uri="{FF2B5EF4-FFF2-40B4-BE49-F238E27FC236}">
                <a16:creationId xmlns:a16="http://schemas.microsoft.com/office/drawing/2014/main" id="{DAC81D0E-C13B-486D-9233-7ABCDBF2AE0A}"/>
              </a:ext>
            </a:extLst>
          </p:cNvPr>
          <p:cNvSpPr/>
          <p:nvPr/>
        </p:nvSpPr>
        <p:spPr>
          <a:xfrm>
            <a:off x="6865186" y="1681570"/>
            <a:ext cx="1710314"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Dataset_part</a:t>
            </a:r>
            <a:r>
              <a:rPr lang="en-US" sz="1200" noProof="0" dirty="0">
                <a:solidFill>
                  <a:schemeClr val="tx1"/>
                </a:solidFill>
              </a:rPr>
              <a:t>_</a:t>
            </a:r>
            <a:r>
              <a:rPr lang="en-US" sz="1200" dirty="0">
                <a:solidFill>
                  <a:schemeClr val="tx1"/>
                </a:solidFill>
              </a:rPr>
              <a:t>2</a:t>
            </a:r>
            <a:r>
              <a:rPr lang="en-US" sz="1200" noProof="0" dirty="0">
                <a:solidFill>
                  <a:schemeClr val="tx1"/>
                </a:solidFill>
              </a:rPr>
              <a:t>.csv</a:t>
            </a:r>
          </a:p>
        </p:txBody>
      </p:sp>
      <p:sp>
        <p:nvSpPr>
          <p:cNvPr id="9" name="Flowchart: Process 8">
            <a:extLst>
              <a:ext uri="{FF2B5EF4-FFF2-40B4-BE49-F238E27FC236}">
                <a16:creationId xmlns:a16="http://schemas.microsoft.com/office/drawing/2014/main" id="{98835A39-A495-0BDD-8FEF-4B9E2DC2C285}"/>
              </a:ext>
            </a:extLst>
          </p:cNvPr>
          <p:cNvSpPr/>
          <p:nvPr/>
        </p:nvSpPr>
        <p:spPr>
          <a:xfrm>
            <a:off x="8860922" y="1681570"/>
            <a:ext cx="957821" cy="59504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One-hot encoding</a:t>
            </a:r>
          </a:p>
        </p:txBody>
      </p:sp>
      <p:sp>
        <p:nvSpPr>
          <p:cNvPr id="10" name="Flowchart: Process 9">
            <a:extLst>
              <a:ext uri="{FF2B5EF4-FFF2-40B4-BE49-F238E27FC236}">
                <a16:creationId xmlns:a16="http://schemas.microsoft.com/office/drawing/2014/main" id="{E2F57ECF-D291-086C-7EBF-DDD249A86657}"/>
              </a:ext>
            </a:extLst>
          </p:cNvPr>
          <p:cNvSpPr/>
          <p:nvPr/>
        </p:nvSpPr>
        <p:spPr>
          <a:xfrm>
            <a:off x="10319264" y="2671315"/>
            <a:ext cx="957821" cy="59504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Fit and transform</a:t>
            </a:r>
          </a:p>
        </p:txBody>
      </p:sp>
      <p:sp>
        <p:nvSpPr>
          <p:cNvPr id="11" name="Flowchart: Data 10">
            <a:extLst>
              <a:ext uri="{FF2B5EF4-FFF2-40B4-BE49-F238E27FC236}">
                <a16:creationId xmlns:a16="http://schemas.microsoft.com/office/drawing/2014/main" id="{A42C21FA-63DF-A7F5-EED9-E846DB7C3BF0}"/>
              </a:ext>
            </a:extLst>
          </p:cNvPr>
          <p:cNvSpPr/>
          <p:nvPr/>
        </p:nvSpPr>
        <p:spPr>
          <a:xfrm>
            <a:off x="8945325" y="2694311"/>
            <a:ext cx="957821"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X</a:t>
            </a:r>
          </a:p>
        </p:txBody>
      </p:sp>
      <p:sp>
        <p:nvSpPr>
          <p:cNvPr id="12" name="Flowchart: Process 11">
            <a:extLst>
              <a:ext uri="{FF2B5EF4-FFF2-40B4-BE49-F238E27FC236}">
                <a16:creationId xmlns:a16="http://schemas.microsoft.com/office/drawing/2014/main" id="{610D39BD-8567-E229-E707-84A625DFA83E}"/>
              </a:ext>
            </a:extLst>
          </p:cNvPr>
          <p:cNvSpPr/>
          <p:nvPr/>
        </p:nvSpPr>
        <p:spPr>
          <a:xfrm>
            <a:off x="7647586" y="2671315"/>
            <a:ext cx="957821" cy="59504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Train test split</a:t>
            </a:r>
          </a:p>
        </p:txBody>
      </p:sp>
      <p:sp>
        <p:nvSpPr>
          <p:cNvPr id="13" name="Flowchart: Data 12">
            <a:extLst>
              <a:ext uri="{FF2B5EF4-FFF2-40B4-BE49-F238E27FC236}">
                <a16:creationId xmlns:a16="http://schemas.microsoft.com/office/drawing/2014/main" id="{657AAD4D-590B-9E8C-5585-C14133AA9E5D}"/>
              </a:ext>
            </a:extLst>
          </p:cNvPr>
          <p:cNvSpPr/>
          <p:nvPr/>
        </p:nvSpPr>
        <p:spPr>
          <a:xfrm>
            <a:off x="9625254" y="3505338"/>
            <a:ext cx="1334068"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Training data</a:t>
            </a:r>
          </a:p>
        </p:txBody>
      </p:sp>
      <p:sp>
        <p:nvSpPr>
          <p:cNvPr id="14" name="Flowchart: Data 13">
            <a:extLst>
              <a:ext uri="{FF2B5EF4-FFF2-40B4-BE49-F238E27FC236}">
                <a16:creationId xmlns:a16="http://schemas.microsoft.com/office/drawing/2014/main" id="{44A8EEAE-8096-72A7-8555-CB9CE8E589F4}"/>
              </a:ext>
            </a:extLst>
          </p:cNvPr>
          <p:cNvSpPr/>
          <p:nvPr/>
        </p:nvSpPr>
        <p:spPr>
          <a:xfrm>
            <a:off x="6677876" y="3505338"/>
            <a:ext cx="1334068"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Testing data</a:t>
            </a:r>
          </a:p>
        </p:txBody>
      </p:sp>
      <p:sp>
        <p:nvSpPr>
          <p:cNvPr id="16" name="TextBox 15">
            <a:extLst>
              <a:ext uri="{FF2B5EF4-FFF2-40B4-BE49-F238E27FC236}">
                <a16:creationId xmlns:a16="http://schemas.microsoft.com/office/drawing/2014/main" id="{1DEC8A67-8C2B-DD91-7145-B1B09E7A4CC1}"/>
              </a:ext>
            </a:extLst>
          </p:cNvPr>
          <p:cNvSpPr txBox="1"/>
          <p:nvPr/>
        </p:nvSpPr>
        <p:spPr>
          <a:xfrm>
            <a:off x="6559952" y="5194576"/>
            <a:ext cx="1569917" cy="830997"/>
          </a:xfrm>
          <a:prstGeom prst="rect">
            <a:avLst/>
          </a:prstGeom>
          <a:noFill/>
          <a:ln w="28575">
            <a:solidFill>
              <a:schemeClr val="tx1"/>
            </a:solidFill>
          </a:ln>
        </p:spPr>
        <p:txBody>
          <a:bodyPr wrap="none" rtlCol="0">
            <a:spAutoFit/>
          </a:bodyPr>
          <a:lstStyle/>
          <a:p>
            <a:pPr algn="ctr"/>
            <a:r>
              <a:rPr lang="en-US" sz="1200" dirty="0" err="1"/>
              <a:t>GridSearchCV</a:t>
            </a:r>
            <a:r>
              <a:rPr lang="en-US" sz="1200" dirty="0"/>
              <a:t>:</a:t>
            </a:r>
          </a:p>
          <a:p>
            <a:pPr algn="ctr"/>
            <a:r>
              <a:rPr lang="en-US" sz="1200" dirty="0"/>
              <a:t>-Model</a:t>
            </a:r>
          </a:p>
          <a:p>
            <a:pPr algn="ctr"/>
            <a:r>
              <a:rPr lang="en-US" sz="1200" dirty="0"/>
              <a:t>-Parameters</a:t>
            </a:r>
          </a:p>
          <a:p>
            <a:pPr algn="ctr"/>
            <a:r>
              <a:rPr lang="en-US" sz="1200" dirty="0"/>
              <a:t>-Cross validation of 10</a:t>
            </a:r>
          </a:p>
        </p:txBody>
      </p:sp>
      <p:sp>
        <p:nvSpPr>
          <p:cNvPr id="17" name="Flowchart: Process 16">
            <a:extLst>
              <a:ext uri="{FF2B5EF4-FFF2-40B4-BE49-F238E27FC236}">
                <a16:creationId xmlns:a16="http://schemas.microsoft.com/office/drawing/2014/main" id="{068BB59F-C44E-0863-60CB-82149077AEE1}"/>
              </a:ext>
            </a:extLst>
          </p:cNvPr>
          <p:cNvSpPr/>
          <p:nvPr/>
        </p:nvSpPr>
        <p:spPr>
          <a:xfrm>
            <a:off x="7022514" y="4358195"/>
            <a:ext cx="644793" cy="54904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Fit</a:t>
            </a:r>
          </a:p>
        </p:txBody>
      </p:sp>
      <p:sp>
        <p:nvSpPr>
          <p:cNvPr id="18" name="Flowchart: Connector 17">
            <a:extLst>
              <a:ext uri="{FF2B5EF4-FFF2-40B4-BE49-F238E27FC236}">
                <a16:creationId xmlns:a16="http://schemas.microsoft.com/office/drawing/2014/main" id="{12CD53BD-1A9E-C3F7-6EF4-E1B9E8D24FB0}"/>
              </a:ext>
            </a:extLst>
          </p:cNvPr>
          <p:cNvSpPr/>
          <p:nvPr/>
        </p:nvSpPr>
        <p:spPr>
          <a:xfrm>
            <a:off x="8002333" y="4358195"/>
            <a:ext cx="1146333" cy="549049"/>
          </a:xfrm>
          <a:prstGeom prst="flowChartConnec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p:txBody>
      </p:sp>
      <p:sp>
        <p:nvSpPr>
          <p:cNvPr id="19" name="Flowchart: Process 18">
            <a:extLst>
              <a:ext uri="{FF2B5EF4-FFF2-40B4-BE49-F238E27FC236}">
                <a16:creationId xmlns:a16="http://schemas.microsoft.com/office/drawing/2014/main" id="{15818F8C-DAB6-D93F-EE20-4ABD8501D802}"/>
              </a:ext>
            </a:extLst>
          </p:cNvPr>
          <p:cNvSpPr/>
          <p:nvPr/>
        </p:nvSpPr>
        <p:spPr>
          <a:xfrm>
            <a:off x="9490980" y="4358195"/>
            <a:ext cx="957821" cy="54904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Scoring</a:t>
            </a:r>
          </a:p>
        </p:txBody>
      </p:sp>
      <p:sp>
        <p:nvSpPr>
          <p:cNvPr id="20" name="Flowchart: Process 19">
            <a:extLst>
              <a:ext uri="{FF2B5EF4-FFF2-40B4-BE49-F238E27FC236}">
                <a16:creationId xmlns:a16="http://schemas.microsoft.com/office/drawing/2014/main" id="{C3063277-7BCD-20B7-5C80-02B6B001CC1B}"/>
              </a:ext>
            </a:extLst>
          </p:cNvPr>
          <p:cNvSpPr/>
          <p:nvPr/>
        </p:nvSpPr>
        <p:spPr>
          <a:xfrm>
            <a:off x="10635869" y="4360165"/>
            <a:ext cx="1146333" cy="54510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Confusion Matrix</a:t>
            </a:r>
            <a:endParaRPr lang="en-US" sz="1600" noProof="0" dirty="0">
              <a:solidFill>
                <a:schemeClr val="tx1"/>
              </a:solidFill>
            </a:endParaRPr>
          </a:p>
        </p:txBody>
      </p:sp>
      <p:sp>
        <p:nvSpPr>
          <p:cNvPr id="23" name="TextBox 22">
            <a:extLst>
              <a:ext uri="{FF2B5EF4-FFF2-40B4-BE49-F238E27FC236}">
                <a16:creationId xmlns:a16="http://schemas.microsoft.com/office/drawing/2014/main" id="{B0C10269-3A1D-77CE-DC10-A9DBD803B379}"/>
              </a:ext>
            </a:extLst>
          </p:cNvPr>
          <p:cNvSpPr txBox="1"/>
          <p:nvPr/>
        </p:nvSpPr>
        <p:spPr>
          <a:xfrm>
            <a:off x="8588246" y="5197302"/>
            <a:ext cx="2074016" cy="1169551"/>
          </a:xfrm>
          <a:prstGeom prst="rect">
            <a:avLst/>
          </a:prstGeom>
          <a:noFill/>
          <a:ln w="28575">
            <a:solidFill>
              <a:schemeClr val="tx1"/>
            </a:solidFill>
          </a:ln>
        </p:spPr>
        <p:txBody>
          <a:bodyPr wrap="square">
            <a:spAutoFit/>
          </a:bodyPr>
          <a:lstStyle/>
          <a:p>
            <a:pPr algn="ctr"/>
            <a:r>
              <a:rPr lang="en-US" sz="1400" dirty="0"/>
              <a:t>Models:</a:t>
            </a:r>
          </a:p>
          <a:p>
            <a:pPr algn="ctr"/>
            <a:r>
              <a:rPr lang="en-US" sz="1400" dirty="0"/>
              <a:t>Logistic Regression</a:t>
            </a:r>
          </a:p>
          <a:p>
            <a:pPr algn="ctr"/>
            <a:r>
              <a:rPr lang="en-US" sz="1400" dirty="0"/>
              <a:t>Support Vector Machine</a:t>
            </a:r>
          </a:p>
          <a:p>
            <a:pPr algn="ctr"/>
            <a:r>
              <a:rPr lang="en-US" sz="1400" dirty="0"/>
              <a:t>Decision Tree</a:t>
            </a:r>
          </a:p>
          <a:p>
            <a:pPr algn="ctr"/>
            <a:r>
              <a:rPr lang="en-US" sz="1400" dirty="0"/>
              <a:t>K Nearest Neighbors</a:t>
            </a:r>
          </a:p>
        </p:txBody>
      </p:sp>
      <p:cxnSp>
        <p:nvCxnSpPr>
          <p:cNvPr id="25" name="Straight Arrow Connector 24">
            <a:extLst>
              <a:ext uri="{FF2B5EF4-FFF2-40B4-BE49-F238E27FC236}">
                <a16:creationId xmlns:a16="http://schemas.microsoft.com/office/drawing/2014/main" id="{D3ADAFE5-0072-102F-F9F8-CCD38A7F2C0F}"/>
              </a:ext>
            </a:extLst>
          </p:cNvPr>
          <p:cNvCxnSpPr>
            <a:stCxn id="8" idx="5"/>
            <a:endCxn id="9" idx="1"/>
          </p:cNvCxnSpPr>
          <p:nvPr/>
        </p:nvCxnSpPr>
        <p:spPr>
          <a:xfrm>
            <a:off x="8404469" y="1979091"/>
            <a:ext cx="4564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FDA3E9-708C-F15F-E2E1-DA4A4A12E7D0}"/>
              </a:ext>
            </a:extLst>
          </p:cNvPr>
          <p:cNvCxnSpPr>
            <a:cxnSpLocks/>
            <a:stCxn id="9" idx="3"/>
            <a:endCxn id="7" idx="2"/>
          </p:cNvCxnSpPr>
          <p:nvPr/>
        </p:nvCxnSpPr>
        <p:spPr>
          <a:xfrm>
            <a:off x="9818743" y="1979091"/>
            <a:ext cx="4566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99CEBDB-9E9B-50DB-468E-7C503BDFBB46}"/>
              </a:ext>
            </a:extLst>
          </p:cNvPr>
          <p:cNvCxnSpPr>
            <a:cxnSpLocks/>
            <a:stCxn id="7" idx="3"/>
            <a:endCxn id="10" idx="0"/>
          </p:cNvCxnSpPr>
          <p:nvPr/>
        </p:nvCxnSpPr>
        <p:spPr>
          <a:xfrm>
            <a:off x="10788913" y="2276611"/>
            <a:ext cx="9262" cy="3947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71ED46-A35F-73A2-8ED7-DA8451143D94}"/>
              </a:ext>
            </a:extLst>
          </p:cNvPr>
          <p:cNvCxnSpPr>
            <a:cxnSpLocks/>
            <a:stCxn id="10" idx="1"/>
            <a:endCxn id="11" idx="5"/>
          </p:cNvCxnSpPr>
          <p:nvPr/>
        </p:nvCxnSpPr>
        <p:spPr>
          <a:xfrm flipH="1">
            <a:off x="9807364" y="2968836"/>
            <a:ext cx="5119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91764E-9FEE-1020-EF51-CE6CB83C60C9}"/>
              </a:ext>
            </a:extLst>
          </p:cNvPr>
          <p:cNvCxnSpPr>
            <a:cxnSpLocks/>
            <a:stCxn id="11" idx="2"/>
            <a:endCxn id="12" idx="3"/>
          </p:cNvCxnSpPr>
          <p:nvPr/>
        </p:nvCxnSpPr>
        <p:spPr>
          <a:xfrm flipH="1">
            <a:off x="8605407" y="2968836"/>
            <a:ext cx="435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E216846-EF63-3F3A-6965-2CEE3CC42394}"/>
              </a:ext>
            </a:extLst>
          </p:cNvPr>
          <p:cNvCxnSpPr>
            <a:endCxn id="14" idx="5"/>
          </p:cNvCxnSpPr>
          <p:nvPr/>
        </p:nvCxnSpPr>
        <p:spPr>
          <a:xfrm rot="10800000" flipV="1">
            <a:off x="7878538" y="3266355"/>
            <a:ext cx="617763" cy="513507"/>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B0D8A1-1755-98F1-DDFD-D57E7E4A6C2A}"/>
              </a:ext>
            </a:extLst>
          </p:cNvPr>
          <p:cNvCxnSpPr>
            <a:cxnSpLocks/>
            <a:endCxn id="13" idx="2"/>
          </p:cNvCxnSpPr>
          <p:nvPr/>
        </p:nvCxnSpPr>
        <p:spPr>
          <a:xfrm>
            <a:off x="8185111" y="3779863"/>
            <a:ext cx="1573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noProof="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Predictive analysis results</a:t>
            </a:r>
          </a:p>
          <a:p>
            <a:pPr lvl="1"/>
            <a:endParaRPr lang="en-US" sz="1800" noProof="0" dirty="0"/>
          </a:p>
          <a:p>
            <a:pPr marL="457200" lvl="1" indent="0">
              <a:buNone/>
            </a:pPr>
            <a:endParaRPr lang="en-US" sz="1800" noProof="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noProof="0" smtClean="0"/>
              <a:t>33</a:t>
            </a:fld>
            <a:endParaRPr lang="en-US" noProof="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35</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Launch Site</a:t>
            </a:r>
            <a:endParaRPr lang="en-US" noProof="0"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36</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plot of Payload vs. Launch Site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37</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bar chart for the success rate of each orbit type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 Rate vs. Orbit Type</a:t>
            </a:r>
            <a:endParaRPr lang="en-US" noProof="0"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38</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point of Flight number vs. Orbit type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Orbit Type</a:t>
            </a:r>
            <a:endParaRPr lang="en-US" noProof="0"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39</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point of payload vs. orbit type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Orbit Type</a:t>
            </a:r>
            <a:endParaRPr lang="en-US" noProof="0"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4</a:t>
            </a:fld>
            <a:endParaRPr lang="en-US" noProof="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Introduction</a:t>
            </a:r>
            <a:endParaRPr lang="en-US" noProof="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75509"/>
            <a:ext cx="10629904" cy="4550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Launching rockets is a multi million-dollar endeavor. Right now, the space launch market is entirely dominated by SpaceX, composing over 75% of all commercial launches as of 2023. Their main advantage is their ability to reuse their rockets, cutting their costs per launch from $150 million to $97 million. </a:t>
            </a:r>
          </a:p>
          <a:p>
            <a:pPr>
              <a:lnSpc>
                <a:spcPct val="100000"/>
              </a:lnSpc>
              <a:spcBef>
                <a:spcPts val="1400"/>
              </a:spcBef>
            </a:pPr>
            <a:r>
              <a:rPr lang="en-US" sz="2200" noProof="0" dirty="0">
                <a:solidFill>
                  <a:schemeClr val="accent3">
                    <a:lumMod val="25000"/>
                  </a:schemeClr>
                </a:solidFill>
                <a:latin typeface="Abadi" panose="020B0604020104020204" pitchFamily="34" charset="0"/>
              </a:rPr>
              <a:t>Being able to predict whether the first stage will land would give an advantage to competitors by estimating launch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40</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line chart of yearly average success rate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Find the dates of the first successful landing outcome on ground pad</a:t>
            </a:r>
            <a:endParaRPr lang="en-US" noProof="0" dirty="0">
              <a:solidFill>
                <a:schemeClr val="accent3">
                  <a:lumMod val="25000"/>
                </a:schemeClr>
              </a:solidFill>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List the names of boosters which have successfully landed on drone ship and had payload mass greater than 4000 but less than 6000</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49</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List the failed </a:t>
            </a:r>
            <a:r>
              <a:rPr lang="en-US" sz="2200" noProof="0" dirty="0" err="1">
                <a:solidFill>
                  <a:schemeClr val="accent3">
                    <a:lumMod val="25000"/>
                  </a:schemeClr>
                </a:solidFill>
                <a:latin typeface="Abadi"/>
              </a:rPr>
              <a:t>landing_outcomes</a:t>
            </a:r>
            <a:r>
              <a:rPr lang="en-US" sz="2200" noProof="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Present your query result with a short explanation here</a:t>
            </a:r>
            <a:endParaRPr lang="en-US"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noProof="0" smtClean="0"/>
              <a:t>5</a:t>
            </a:fld>
            <a:endParaRPr lang="en-US" noProof="0"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noProof="0"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50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noProof="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52</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Explore the generated folium map and make a proper screenshot to include all launch sites’ location markers on a global map</a:t>
            </a:r>
            <a:endParaRPr lang="en-US" noProof="0" dirty="0">
              <a:solidFill>
                <a:schemeClr val="accent3">
                  <a:lumMod val="25000"/>
                </a:schemeClr>
              </a:solidFill>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p>
          <a:p>
            <a:endParaRPr lang="en-US" noProof="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53</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ea typeface="+mn-lt"/>
                <a:cs typeface="+mn-lt"/>
              </a:rPr>
              <a:t>Explore the folium</a:t>
            </a:r>
            <a:r>
              <a:rPr lang="en-US" sz="2200" noProof="0" dirty="0">
                <a:solidFill>
                  <a:schemeClr val="accent3">
                    <a:lumMod val="25000"/>
                  </a:schemeClr>
                </a:solidFill>
                <a:latin typeface="Abadi"/>
              </a:rPr>
              <a:t> map and make a proper screenshot to show the color-labeled launch outcomes on the map</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pPr>
              <a:spcBef>
                <a:spcPts val="1400"/>
              </a:spcBef>
            </a:pPr>
            <a:endParaRPr lang="en-US" noProof="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54</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56</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a:rPr>
              <a:t>Show the screenshot of launch success count for all sites, in a </a:t>
            </a:r>
            <a:r>
              <a:rPr lang="en-US" sz="2200" noProof="0" dirty="0" err="1">
                <a:solidFill>
                  <a:schemeClr val="accent3">
                    <a:lumMod val="25000"/>
                  </a:schemeClr>
                </a:solidFill>
                <a:latin typeface="Abadi"/>
              </a:rPr>
              <a:t>piechart</a:t>
            </a: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57</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Show the screenshot of the </a:t>
            </a:r>
            <a:r>
              <a:rPr lang="en-US" sz="2200" noProof="0" dirty="0" err="1">
                <a:solidFill>
                  <a:schemeClr val="accent3">
                    <a:lumMod val="25000"/>
                  </a:schemeClr>
                </a:solidFill>
                <a:latin typeface="Abadi"/>
              </a:rPr>
              <a:t>piechart</a:t>
            </a:r>
            <a:r>
              <a:rPr lang="en-US" sz="2200" noProof="0" dirty="0">
                <a:solidFill>
                  <a:schemeClr val="accent3">
                    <a:lumMod val="25000"/>
                  </a:schemeClr>
                </a:solidFill>
                <a:latin typeface="Abadi"/>
              </a:rPr>
              <a:t> for the launch site with highest launch success ratio</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endParaRPr lang="en-US" noProof="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58</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noProof="0" smtClean="0"/>
              <a:t>6</a:t>
            </a:fld>
            <a:endParaRPr lang="en-US" noProof="0"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8741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noProof="0" dirty="0">
                <a:solidFill>
                  <a:srgbClr val="0B49CB"/>
                </a:solidFill>
                <a:latin typeface="Abadi"/>
              </a:rPr>
              <a:t>Executive Summary</a:t>
            </a:r>
          </a:p>
          <a:p>
            <a:pPr marL="0" indent="0">
              <a:lnSpc>
                <a:spcPct val="120000"/>
              </a:lnSpc>
              <a:spcBef>
                <a:spcPts val="1400"/>
              </a:spcBef>
              <a:buNone/>
            </a:pPr>
            <a:r>
              <a:rPr lang="en-US" sz="4500" noProof="0" dirty="0">
                <a:solidFill>
                  <a:schemeClr val="tx1"/>
                </a:solidFill>
                <a:latin typeface="Abadi"/>
              </a:rPr>
              <a:t>Data was collected from two main sources: SpaceX API using Python’s Requests module and Wikipedia Falcon 9 launch records using </a:t>
            </a:r>
            <a:r>
              <a:rPr lang="en-US" sz="4500" noProof="0" dirty="0" err="1">
                <a:solidFill>
                  <a:schemeClr val="tx1"/>
                </a:solidFill>
                <a:latin typeface="Abadi"/>
              </a:rPr>
              <a:t>BeautifulSoup</a:t>
            </a:r>
            <a:r>
              <a:rPr lang="en-US" sz="4500" noProof="0" dirty="0">
                <a:solidFill>
                  <a:schemeClr val="tx1"/>
                </a:solidFill>
                <a:latin typeface="Abadi"/>
              </a:rPr>
              <a:t>.</a:t>
            </a:r>
          </a:p>
          <a:p>
            <a:pPr marL="0" indent="0">
              <a:lnSpc>
                <a:spcPct val="120000"/>
              </a:lnSpc>
              <a:spcBef>
                <a:spcPts val="1400"/>
              </a:spcBef>
              <a:buNone/>
            </a:pPr>
            <a:r>
              <a:rPr lang="en-US" sz="4500" noProof="0" dirty="0">
                <a:solidFill>
                  <a:schemeClr val="tx1"/>
                </a:solidFill>
                <a:latin typeface="Abadi"/>
              </a:rPr>
              <a:t>Data was cleaned and transformed using Pandas and </a:t>
            </a:r>
            <a:r>
              <a:rPr lang="en-US" sz="4500" noProof="0" dirty="0" err="1">
                <a:solidFill>
                  <a:schemeClr val="tx1"/>
                </a:solidFill>
                <a:latin typeface="Abadi"/>
              </a:rPr>
              <a:t>Numpy</a:t>
            </a:r>
            <a:r>
              <a:rPr lang="en-US" sz="4500" noProof="0" dirty="0">
                <a:solidFill>
                  <a:schemeClr val="tx1"/>
                </a:solidFill>
                <a:latin typeface="Abadi"/>
              </a:rPr>
              <a:t>. One hot encoding was used to transform the data in preparation for machine learning.</a:t>
            </a:r>
          </a:p>
          <a:p>
            <a:pPr marL="0" indent="0">
              <a:lnSpc>
                <a:spcPct val="120000"/>
              </a:lnSpc>
              <a:spcBef>
                <a:spcPts val="1400"/>
              </a:spcBef>
              <a:buNone/>
            </a:pPr>
            <a:r>
              <a:rPr lang="en-US" sz="4500" noProof="0" dirty="0">
                <a:solidFill>
                  <a:schemeClr val="tx1"/>
                </a:solidFill>
                <a:latin typeface="Abadi"/>
              </a:rPr>
              <a:t>EDA was performed using matplotlib and seaborn for plotting and key data points were extracted using SQL.</a:t>
            </a:r>
          </a:p>
          <a:p>
            <a:pPr marL="0" indent="0">
              <a:lnSpc>
                <a:spcPct val="120000"/>
              </a:lnSpc>
              <a:spcBef>
                <a:spcPts val="1400"/>
              </a:spcBef>
              <a:buNone/>
            </a:pPr>
            <a:r>
              <a:rPr lang="en-US" sz="4500" noProof="0" dirty="0">
                <a:solidFill>
                  <a:schemeClr val="tx1"/>
                </a:solidFill>
                <a:latin typeface="Abadi" panose="020B0604020104020204" pitchFamily="34" charset="0"/>
              </a:rPr>
              <a:t>Interactive visual analytics were developed with Folium as well interactive dashboards using </a:t>
            </a:r>
            <a:r>
              <a:rPr lang="en-US" sz="4500" noProof="0" dirty="0" err="1">
                <a:solidFill>
                  <a:schemeClr val="tx1"/>
                </a:solidFill>
                <a:latin typeface="Abadi" panose="020B0604020104020204" pitchFamily="34" charset="0"/>
              </a:rPr>
              <a:t>Plotly</a:t>
            </a:r>
            <a:r>
              <a:rPr lang="en-US" sz="4500" noProof="0" dirty="0">
                <a:solidFill>
                  <a:schemeClr val="tx1"/>
                </a:solidFill>
                <a:latin typeface="Abadi" panose="020B0604020104020204" pitchFamily="34" charset="0"/>
              </a:rPr>
              <a:t> Dash. </a:t>
            </a:r>
          </a:p>
          <a:p>
            <a:pPr marL="0" indent="0">
              <a:lnSpc>
                <a:spcPct val="100000"/>
              </a:lnSpc>
              <a:spcBef>
                <a:spcPts val="1400"/>
              </a:spcBef>
              <a:buNone/>
            </a:pPr>
            <a:r>
              <a:rPr lang="en-US" sz="4500" noProof="0" dirty="0">
                <a:solidFill>
                  <a:schemeClr val="tx1"/>
                </a:solidFill>
                <a:latin typeface="Abadi" panose="020B0604020104020204" pitchFamily="34" charset="0"/>
              </a:rPr>
              <a:t>Machine learning pipelines were set up to test multiple classification models, including Logistic Regression, Support Vector Machine (SVM), Decision Tree Classifier and K-Nearest Neighbors (KNN). Model hyperparameters where optimized and the results visualized on Confusion matrices.</a:t>
            </a:r>
            <a:endParaRPr lang="en-US" sz="4500" noProof="0" dirty="0">
              <a:solidFill>
                <a:schemeClr val="tx1"/>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Methodology</a:t>
            </a:r>
            <a:endParaRPr lang="en-US" noProof="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60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noProof="0" dirty="0">
                <a:solidFill>
                  <a:schemeClr val="accent3">
                    <a:lumMod val="25000"/>
                  </a:schemeClr>
                </a:solidFill>
                <a:latin typeface="Abadi"/>
              </a:rPr>
              <a:t>Visualize the built model accuracy for all built classification models, in a bar chart</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Classification Accuracy</a:t>
            </a:r>
            <a:endParaRPr lang="en-US" noProof="0"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61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Confusion Matrix</a:t>
            </a:r>
            <a:endParaRPr lang="en-US" noProof="0"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noProof="0" smtClean="0"/>
              <a:t>62</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Point 1</a:t>
            </a:r>
          </a:p>
          <a:p>
            <a:pPr>
              <a:lnSpc>
                <a:spcPct val="100000"/>
              </a:lnSpc>
              <a:spcBef>
                <a:spcPts val="1400"/>
              </a:spcBef>
            </a:pPr>
            <a:r>
              <a:rPr lang="en-US" sz="2200" noProof="0" dirty="0">
                <a:solidFill>
                  <a:schemeClr val="accent3">
                    <a:lumMod val="25000"/>
                  </a:schemeClr>
                </a:solidFill>
                <a:latin typeface="Abadi" panose="020B0604020104020204" pitchFamily="34" charset="0"/>
              </a:rPr>
              <a:t>Point 2</a:t>
            </a:r>
          </a:p>
          <a:p>
            <a:pPr>
              <a:lnSpc>
                <a:spcPct val="100000"/>
              </a:lnSpc>
              <a:spcBef>
                <a:spcPts val="1400"/>
              </a:spcBef>
            </a:pPr>
            <a:r>
              <a:rPr lang="en-US" sz="2200" noProof="0" dirty="0">
                <a:solidFill>
                  <a:schemeClr val="accent3">
                    <a:lumMod val="25000"/>
                  </a:schemeClr>
                </a:solidFill>
                <a:latin typeface="Abadi" panose="020B0604020104020204" pitchFamily="34" charset="0"/>
              </a:rPr>
              <a:t>Point 3</a:t>
            </a:r>
          </a:p>
          <a:p>
            <a:pPr>
              <a:lnSpc>
                <a:spcPct val="100000"/>
              </a:lnSpc>
              <a:spcBef>
                <a:spcPts val="1400"/>
              </a:spcBef>
            </a:pPr>
            <a:r>
              <a:rPr lang="en-US" sz="2200" noProof="0" dirty="0">
                <a:solidFill>
                  <a:schemeClr val="accent3">
                    <a:lumMod val="25000"/>
                  </a:schemeClr>
                </a:solidFill>
                <a:latin typeface="Abadi" panose="020B0604020104020204" pitchFamily="34" charset="0"/>
              </a:rPr>
              <a:t>Point 4</a:t>
            </a:r>
          </a:p>
          <a:p>
            <a:pPr>
              <a:lnSpc>
                <a:spcPct val="100000"/>
              </a:lnSpc>
              <a:spcBef>
                <a:spcPts val="1400"/>
              </a:spcBef>
            </a:pPr>
            <a:r>
              <a:rPr lang="en-US" sz="2200" noProof="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Conclusions</a:t>
            </a:r>
            <a:endParaRPr lang="en-US" noProof="0"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noProof="0" smtClean="0"/>
              <a:t>63</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Appendix</a:t>
            </a:r>
            <a:endParaRPr lang="en-US" noProof="0"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561843" cy="4493725"/>
          </a:xfrm>
          <a:prstGeom prst="rect">
            <a:avLst/>
          </a:prstGeom>
        </p:spPr>
        <p:txBody>
          <a:bodyPr/>
          <a:lstStyle/>
          <a:p>
            <a:pPr marL="0" indent="0">
              <a:buNone/>
            </a:pPr>
            <a:r>
              <a:rPr lang="en-US" noProof="0" dirty="0">
                <a:latin typeface="Abadi"/>
              </a:rPr>
              <a:t>Data was collected from two main sources: SpaceX API using Python’s Requests module and Wikipedia Falcon 9 launch records using </a:t>
            </a:r>
            <a:r>
              <a:rPr lang="en-US" noProof="0" dirty="0" err="1">
                <a:latin typeface="Abadi"/>
              </a:rPr>
              <a:t>BeautifulSoup</a:t>
            </a:r>
            <a:r>
              <a:rPr lang="en-US" noProof="0" dirty="0">
                <a:latin typeface="Abadi"/>
              </a:rPr>
              <a:t>.</a:t>
            </a:r>
          </a:p>
          <a:p>
            <a:pPr marL="0" indent="0">
              <a:buNone/>
            </a:pPr>
            <a:endParaRPr lang="en-US" noProof="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a:t>
            </a:r>
            <a:endParaRPr lang="en-US" noProof="0" dirty="0">
              <a:solidFill>
                <a:srgbClr val="0B49CB"/>
              </a:solidFill>
            </a:endParaRPr>
          </a:p>
        </p:txBody>
      </p:sp>
      <p:sp>
        <p:nvSpPr>
          <p:cNvPr id="2" name="Flowchart: Terminator 1">
            <a:extLst>
              <a:ext uri="{FF2B5EF4-FFF2-40B4-BE49-F238E27FC236}">
                <a16:creationId xmlns:a16="http://schemas.microsoft.com/office/drawing/2014/main" id="{E6532866-C2BB-CA3A-284D-91DFD33042BC}"/>
              </a:ext>
            </a:extLst>
          </p:cNvPr>
          <p:cNvSpPr/>
          <p:nvPr/>
        </p:nvSpPr>
        <p:spPr>
          <a:xfrm>
            <a:off x="8747544" y="1551099"/>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Start</a:t>
            </a:r>
          </a:p>
        </p:txBody>
      </p:sp>
      <p:sp>
        <p:nvSpPr>
          <p:cNvPr id="3" name="Flowchart: Data 2">
            <a:extLst>
              <a:ext uri="{FF2B5EF4-FFF2-40B4-BE49-F238E27FC236}">
                <a16:creationId xmlns:a16="http://schemas.microsoft.com/office/drawing/2014/main" id="{CF61B566-BFB2-ECC3-7F6D-0021ED14E7EC}"/>
              </a:ext>
            </a:extLst>
          </p:cNvPr>
          <p:cNvSpPr/>
          <p:nvPr/>
        </p:nvSpPr>
        <p:spPr>
          <a:xfrm>
            <a:off x="7299096" y="3385104"/>
            <a:ext cx="1692000" cy="792000"/>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SpaceX API</a:t>
            </a:r>
          </a:p>
        </p:txBody>
      </p:sp>
      <p:sp>
        <p:nvSpPr>
          <p:cNvPr id="4" name="Flowchart: Data 3">
            <a:extLst>
              <a:ext uri="{FF2B5EF4-FFF2-40B4-BE49-F238E27FC236}">
                <a16:creationId xmlns:a16="http://schemas.microsoft.com/office/drawing/2014/main" id="{4AE0F9B2-8295-5745-C282-C009B6A83E39}"/>
              </a:ext>
            </a:extLst>
          </p:cNvPr>
          <p:cNvSpPr/>
          <p:nvPr/>
        </p:nvSpPr>
        <p:spPr>
          <a:xfrm>
            <a:off x="9682617" y="3385104"/>
            <a:ext cx="1692000" cy="792000"/>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Wikipedia Falcon 9 Launch Records </a:t>
            </a:r>
          </a:p>
        </p:txBody>
      </p:sp>
      <p:sp>
        <p:nvSpPr>
          <p:cNvPr id="7" name="Flowchart: Decision 6">
            <a:extLst>
              <a:ext uri="{FF2B5EF4-FFF2-40B4-BE49-F238E27FC236}">
                <a16:creationId xmlns:a16="http://schemas.microsoft.com/office/drawing/2014/main" id="{1162C48B-1180-77A0-51B5-24C373C4CF2C}"/>
              </a:ext>
            </a:extLst>
          </p:cNvPr>
          <p:cNvSpPr/>
          <p:nvPr/>
        </p:nvSpPr>
        <p:spPr>
          <a:xfrm>
            <a:off x="8579544" y="2435105"/>
            <a:ext cx="1692000" cy="792000"/>
          </a:xfrm>
          <a:prstGeom prst="flowChartDecision">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Data Sources</a:t>
            </a:r>
          </a:p>
        </p:txBody>
      </p:sp>
      <p:sp>
        <p:nvSpPr>
          <p:cNvPr id="8" name="Flowchart: Data 7">
            <a:extLst>
              <a:ext uri="{FF2B5EF4-FFF2-40B4-BE49-F238E27FC236}">
                <a16:creationId xmlns:a16="http://schemas.microsoft.com/office/drawing/2014/main" id="{8E42DDCB-97BF-9969-CE7B-8A6799F36AEC}"/>
              </a:ext>
            </a:extLst>
          </p:cNvPr>
          <p:cNvSpPr/>
          <p:nvPr/>
        </p:nvSpPr>
        <p:spPr>
          <a:xfrm>
            <a:off x="7025393" y="5336774"/>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sp>
        <p:nvSpPr>
          <p:cNvPr id="9" name="Flowchart: Data 8">
            <a:extLst>
              <a:ext uri="{FF2B5EF4-FFF2-40B4-BE49-F238E27FC236}">
                <a16:creationId xmlns:a16="http://schemas.microsoft.com/office/drawing/2014/main" id="{A37AE2A1-17AD-8C9A-EC8C-2B71D07A8B4A}"/>
              </a:ext>
            </a:extLst>
          </p:cNvPr>
          <p:cNvSpPr/>
          <p:nvPr/>
        </p:nvSpPr>
        <p:spPr>
          <a:xfrm>
            <a:off x="9515697" y="5354374"/>
            <a:ext cx="16920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Spacex_web_scraped.csv</a:t>
            </a:r>
          </a:p>
        </p:txBody>
      </p:sp>
      <p:cxnSp>
        <p:nvCxnSpPr>
          <p:cNvPr id="24" name="Straight Arrow Connector 23">
            <a:extLst>
              <a:ext uri="{FF2B5EF4-FFF2-40B4-BE49-F238E27FC236}">
                <a16:creationId xmlns:a16="http://schemas.microsoft.com/office/drawing/2014/main" id="{79538225-FD21-0C5C-B91A-6CB7439B47E8}"/>
              </a:ext>
            </a:extLst>
          </p:cNvPr>
          <p:cNvCxnSpPr>
            <a:stCxn id="2" idx="2"/>
            <a:endCxn id="7" idx="0"/>
          </p:cNvCxnSpPr>
          <p:nvPr/>
        </p:nvCxnSpPr>
        <p:spPr>
          <a:xfrm>
            <a:off x="9425544" y="2100148"/>
            <a:ext cx="0" cy="33495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5" name="Flowchart: Process 44">
            <a:extLst>
              <a:ext uri="{FF2B5EF4-FFF2-40B4-BE49-F238E27FC236}">
                <a16:creationId xmlns:a16="http://schemas.microsoft.com/office/drawing/2014/main" id="{FC330F7E-63A0-54D2-8A89-57F6C53E8075}"/>
              </a:ext>
            </a:extLst>
          </p:cNvPr>
          <p:cNvSpPr/>
          <p:nvPr/>
        </p:nvSpPr>
        <p:spPr>
          <a:xfrm>
            <a:off x="7617349" y="4457898"/>
            <a:ext cx="1052348" cy="50586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Requests</a:t>
            </a:r>
          </a:p>
        </p:txBody>
      </p:sp>
      <p:sp>
        <p:nvSpPr>
          <p:cNvPr id="46" name="Flowchart: Process 45">
            <a:extLst>
              <a:ext uri="{FF2B5EF4-FFF2-40B4-BE49-F238E27FC236}">
                <a16:creationId xmlns:a16="http://schemas.microsoft.com/office/drawing/2014/main" id="{1EDCBC18-A549-0EB7-ED55-8CB64F03C92F}"/>
              </a:ext>
            </a:extLst>
          </p:cNvPr>
          <p:cNvSpPr/>
          <p:nvPr/>
        </p:nvSpPr>
        <p:spPr>
          <a:xfrm>
            <a:off x="10002443" y="4457898"/>
            <a:ext cx="1052348" cy="50586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BeautifulSoup</a:t>
            </a:r>
            <a:endParaRPr lang="en-US" sz="1200" noProof="0" dirty="0">
              <a:solidFill>
                <a:schemeClr val="tx1"/>
              </a:solidFill>
            </a:endParaRPr>
          </a:p>
        </p:txBody>
      </p:sp>
      <p:cxnSp>
        <p:nvCxnSpPr>
          <p:cNvPr id="48" name="Connector: Elbow 47">
            <a:extLst>
              <a:ext uri="{FF2B5EF4-FFF2-40B4-BE49-F238E27FC236}">
                <a16:creationId xmlns:a16="http://schemas.microsoft.com/office/drawing/2014/main" id="{AC409E23-5302-AB36-301C-96A643C6D4B1}"/>
              </a:ext>
            </a:extLst>
          </p:cNvPr>
          <p:cNvCxnSpPr>
            <a:stCxn id="7" idx="3"/>
            <a:endCxn id="4" idx="0"/>
          </p:cNvCxnSpPr>
          <p:nvPr/>
        </p:nvCxnSpPr>
        <p:spPr>
          <a:xfrm>
            <a:off x="10271544" y="2831105"/>
            <a:ext cx="426273" cy="5539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53AF443-0D21-53FB-EF69-0CFEAFEEB181}"/>
              </a:ext>
            </a:extLst>
          </p:cNvPr>
          <p:cNvCxnSpPr>
            <a:cxnSpLocks/>
            <a:stCxn id="7" idx="1"/>
            <a:endCxn id="3" idx="1"/>
          </p:cNvCxnSpPr>
          <p:nvPr/>
        </p:nvCxnSpPr>
        <p:spPr>
          <a:xfrm rot="10800000" flipV="1">
            <a:off x="8145096" y="2831104"/>
            <a:ext cx="434448" cy="5539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90B4B78-C04A-418A-7547-76954D5FC433}"/>
              </a:ext>
            </a:extLst>
          </p:cNvPr>
          <p:cNvCxnSpPr>
            <a:cxnSpLocks/>
            <a:stCxn id="3" idx="4"/>
            <a:endCxn id="45" idx="0"/>
          </p:cNvCxnSpPr>
          <p:nvPr/>
        </p:nvCxnSpPr>
        <p:spPr>
          <a:xfrm flipH="1">
            <a:off x="8143523" y="4177104"/>
            <a:ext cx="1573" cy="28079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6E1D40FD-F352-DC05-2EC2-F0B2FA7C143C}"/>
              </a:ext>
            </a:extLst>
          </p:cNvPr>
          <p:cNvCxnSpPr>
            <a:cxnSpLocks/>
            <a:stCxn id="45" idx="2"/>
            <a:endCxn id="8" idx="0"/>
          </p:cNvCxnSpPr>
          <p:nvPr/>
        </p:nvCxnSpPr>
        <p:spPr>
          <a:xfrm flipH="1">
            <a:off x="8142113" y="4963767"/>
            <a:ext cx="1410" cy="37300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97BEDF93-BF02-1709-805E-24CC7E11C37C}"/>
              </a:ext>
            </a:extLst>
          </p:cNvPr>
          <p:cNvCxnSpPr>
            <a:cxnSpLocks/>
            <a:stCxn id="46" idx="2"/>
            <a:endCxn id="9" idx="0"/>
          </p:cNvCxnSpPr>
          <p:nvPr/>
        </p:nvCxnSpPr>
        <p:spPr>
          <a:xfrm>
            <a:off x="10528617" y="4963767"/>
            <a:ext cx="2280" cy="39060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6D04A3D-0011-A393-EA4C-C3D957D1ECFC}"/>
              </a:ext>
            </a:extLst>
          </p:cNvPr>
          <p:cNvCxnSpPr>
            <a:cxnSpLocks/>
            <a:stCxn id="4" idx="4"/>
            <a:endCxn id="46" idx="0"/>
          </p:cNvCxnSpPr>
          <p:nvPr/>
        </p:nvCxnSpPr>
        <p:spPr>
          <a:xfrm>
            <a:off x="10528617" y="4177104"/>
            <a:ext cx="0" cy="28079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8</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10000"/>
          </a:bodyPr>
          <a:lstStyle/>
          <a:p>
            <a:r>
              <a:rPr lang="en-US" noProof="0" dirty="0"/>
              <a:t>The </a:t>
            </a:r>
            <a:r>
              <a:rPr lang="en-US" b="1" noProof="0" dirty="0"/>
              <a:t>primary source</a:t>
            </a:r>
            <a:r>
              <a:rPr lang="en-US" noProof="0" dirty="0"/>
              <a:t> of data is the SpaceX REST API -&gt; </a:t>
            </a:r>
            <a:r>
              <a:rPr lang="en-US" b="1" noProof="0" dirty="0"/>
              <a:t>api.spacexdata.com/v4/</a:t>
            </a:r>
          </a:p>
          <a:p>
            <a:r>
              <a:rPr lang="en-US" noProof="0" dirty="0"/>
              <a:t>Its key endpoints are:</a:t>
            </a:r>
          </a:p>
          <a:p>
            <a:pPr lvl="1"/>
            <a:r>
              <a:rPr lang="en-US" b="1" noProof="0" dirty="0"/>
              <a:t>/launches/past </a:t>
            </a:r>
            <a:r>
              <a:rPr lang="en-US" noProof="0" dirty="0"/>
              <a:t>-&gt; past launch data (main dataset).</a:t>
            </a:r>
          </a:p>
          <a:p>
            <a:pPr lvl="1"/>
            <a:r>
              <a:rPr lang="en-US" b="1" noProof="0" dirty="0"/>
              <a:t>/capsules</a:t>
            </a:r>
            <a:r>
              <a:rPr lang="en-US" noProof="0" dirty="0"/>
              <a:t>, </a:t>
            </a:r>
            <a:r>
              <a:rPr lang="en-US" b="1" noProof="0" dirty="0"/>
              <a:t>/cores</a:t>
            </a:r>
            <a:r>
              <a:rPr lang="en-US" noProof="0" dirty="0"/>
              <a:t>, </a:t>
            </a:r>
            <a:r>
              <a:rPr lang="en-US" b="1" noProof="0" dirty="0"/>
              <a:t>/payloads</a:t>
            </a:r>
            <a:r>
              <a:rPr lang="en-US" noProof="0" dirty="0"/>
              <a:t>, </a:t>
            </a:r>
            <a:r>
              <a:rPr lang="en-US" b="1" noProof="0" dirty="0"/>
              <a:t>/launchpads</a:t>
            </a:r>
            <a:r>
              <a:rPr lang="en-US" noProof="0" dirty="0"/>
              <a:t> -&gt; detailed info by ID.</a:t>
            </a:r>
          </a:p>
          <a:p>
            <a:r>
              <a:rPr lang="en-US" noProof="0" dirty="0"/>
              <a:t>Using Python requests we obtained </a:t>
            </a:r>
            <a:r>
              <a:rPr lang="en-US" b="1" noProof="0" dirty="0"/>
              <a:t>JSON</a:t>
            </a:r>
            <a:r>
              <a:rPr lang="en-US" noProof="0" dirty="0"/>
              <a:t> objects</a:t>
            </a:r>
          </a:p>
          <a:p>
            <a:r>
              <a:rPr lang="en-US" noProof="0" dirty="0"/>
              <a:t>By using </a:t>
            </a:r>
            <a:r>
              <a:rPr lang="en-US" b="1" noProof="0" dirty="0" err="1"/>
              <a:t>json_normalise</a:t>
            </a:r>
            <a:r>
              <a:rPr lang="en-US" noProof="0" dirty="0"/>
              <a:t> from </a:t>
            </a:r>
            <a:r>
              <a:rPr lang="en-US" b="1" noProof="0" dirty="0"/>
              <a:t>Pandas </a:t>
            </a:r>
            <a:r>
              <a:rPr lang="en-US" b="1" noProof="0" dirty="0" err="1"/>
              <a:t>DataFrame</a:t>
            </a:r>
            <a:r>
              <a:rPr lang="en-US" noProof="0" dirty="0"/>
              <a:t> we transform the data into a </a:t>
            </a:r>
            <a:r>
              <a:rPr lang="en-US" b="1" noProof="0" dirty="0"/>
              <a:t>tabular structure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35" name="TextBox 34">
            <a:extLst>
              <a:ext uri="{FF2B5EF4-FFF2-40B4-BE49-F238E27FC236}">
                <a16:creationId xmlns:a16="http://schemas.microsoft.com/office/drawing/2014/main" id="{10E73DDE-1E22-A7F8-70EC-9D77C54BA692}"/>
              </a:ext>
            </a:extLst>
          </p:cNvPr>
          <p:cNvSpPr txBox="1"/>
          <p:nvPr/>
        </p:nvSpPr>
        <p:spPr>
          <a:xfrm>
            <a:off x="0" y="6150351"/>
            <a:ext cx="7093609" cy="430887"/>
          </a:xfrm>
          <a:prstGeom prst="rect">
            <a:avLst/>
          </a:prstGeom>
          <a:noFill/>
        </p:spPr>
        <p:txBody>
          <a:bodyPr wrap="none" rtlCol="0">
            <a:spAutoFit/>
          </a:bodyPr>
          <a:lstStyle/>
          <a:p>
            <a:r>
              <a:rPr lang="en-US" sz="1100" noProof="0" dirty="0"/>
              <a:t>Notebook link:</a:t>
            </a:r>
          </a:p>
          <a:p>
            <a:r>
              <a:rPr lang="en-US" sz="1100" noProof="0" dirty="0">
                <a:hlinkClick r:id="rId4"/>
              </a:rPr>
              <a:t>https://github.com/EdgarHTT/Applied_Data_Science_Capstone/blob/main/jupyter-labs-spacex-data-collection-api.ipynb</a:t>
            </a:r>
            <a:endParaRPr lang="en-US" sz="1100" noProof="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917D0BB-806E-DCD1-5A47-036C801E0F6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4263C3-E000-C9CF-0EC6-5633C41D7685}"/>
              </a:ext>
            </a:extLst>
          </p:cNvPr>
          <p:cNvSpPr>
            <a:spLocks noGrp="1"/>
          </p:cNvSpPr>
          <p:nvPr>
            <p:ph type="sldNum" sz="quarter" idx="12"/>
          </p:nvPr>
        </p:nvSpPr>
        <p:spPr/>
        <p:txBody>
          <a:bodyPr/>
          <a:lstStyle/>
          <a:p>
            <a:fld id="{5075537C-CA84-1446-933C-8E9D027F9201}" type="slidenum">
              <a:rPr lang="en-US" noProof="0" smtClean="0"/>
              <a:t>9</a:t>
            </a:fld>
            <a:endParaRPr lang="en-US" noProof="0" dirty="0"/>
          </a:p>
        </p:txBody>
      </p:sp>
      <p:sp>
        <p:nvSpPr>
          <p:cNvPr id="4" name="Title 1">
            <a:extLst>
              <a:ext uri="{FF2B5EF4-FFF2-40B4-BE49-F238E27FC236}">
                <a16:creationId xmlns:a16="http://schemas.microsoft.com/office/drawing/2014/main" id="{0FD8615A-ACC9-646A-48EC-5296B788BE9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7" name="Flowchart: Terminator 6">
            <a:extLst>
              <a:ext uri="{FF2B5EF4-FFF2-40B4-BE49-F238E27FC236}">
                <a16:creationId xmlns:a16="http://schemas.microsoft.com/office/drawing/2014/main" id="{609BEB3B-8FAF-D9F6-3ED8-73ADB1F60304}"/>
              </a:ext>
            </a:extLst>
          </p:cNvPr>
          <p:cNvSpPr/>
          <p:nvPr/>
        </p:nvSpPr>
        <p:spPr>
          <a:xfrm>
            <a:off x="162347" y="1569178"/>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Requests</a:t>
            </a:r>
          </a:p>
        </p:txBody>
      </p:sp>
      <p:sp>
        <p:nvSpPr>
          <p:cNvPr id="8" name="TextBox 7">
            <a:extLst>
              <a:ext uri="{FF2B5EF4-FFF2-40B4-BE49-F238E27FC236}">
                <a16:creationId xmlns:a16="http://schemas.microsoft.com/office/drawing/2014/main" id="{11B16914-0D89-BCD0-9D6A-0049935C43D8}"/>
              </a:ext>
            </a:extLst>
          </p:cNvPr>
          <p:cNvSpPr txBox="1"/>
          <p:nvPr/>
        </p:nvSpPr>
        <p:spPr>
          <a:xfrm>
            <a:off x="1559482" y="1521018"/>
            <a:ext cx="554960" cy="369332"/>
          </a:xfrm>
          <a:prstGeom prst="rect">
            <a:avLst/>
          </a:prstGeom>
          <a:noFill/>
        </p:spPr>
        <p:txBody>
          <a:bodyPr wrap="none" rtlCol="0">
            <a:spAutoFit/>
          </a:bodyPr>
          <a:lstStyle/>
          <a:p>
            <a:r>
              <a:rPr lang="en-US" noProof="0" dirty="0"/>
              <a:t>GET</a:t>
            </a:r>
          </a:p>
        </p:txBody>
      </p:sp>
      <p:graphicFrame>
        <p:nvGraphicFramePr>
          <p:cNvPr id="9" name="Table 8">
            <a:extLst>
              <a:ext uri="{FF2B5EF4-FFF2-40B4-BE49-F238E27FC236}">
                <a16:creationId xmlns:a16="http://schemas.microsoft.com/office/drawing/2014/main" id="{6BFE8189-D842-8956-F253-BCE8042DCAA8}"/>
              </a:ext>
            </a:extLst>
          </p:cNvPr>
          <p:cNvGraphicFramePr>
            <a:graphicFrameLocks noGrp="1"/>
          </p:cNvGraphicFramePr>
          <p:nvPr>
            <p:extLst>
              <p:ext uri="{D42A27DB-BD31-4B8C-83A1-F6EECF244321}">
                <p14:modId xmlns:p14="http://schemas.microsoft.com/office/powerpoint/2010/main" val="302844459"/>
              </p:ext>
            </p:extLst>
          </p:nvPr>
        </p:nvGraphicFramePr>
        <p:xfrm>
          <a:off x="2196347" y="1469520"/>
          <a:ext cx="3104593" cy="753211"/>
        </p:xfrm>
        <a:graphic>
          <a:graphicData uri="http://schemas.openxmlformats.org/drawingml/2006/table">
            <a:tbl>
              <a:tblPr firstCol="1">
                <a:tableStyleId>{5C22544A-7EE6-4342-B048-85BDC9FD1C3A}</a:tableStyleId>
              </a:tblPr>
              <a:tblGrid>
                <a:gridCol w="927853">
                  <a:extLst>
                    <a:ext uri="{9D8B030D-6E8A-4147-A177-3AD203B41FA5}">
                      <a16:colId xmlns:a16="http://schemas.microsoft.com/office/drawing/2014/main" val="3850188270"/>
                    </a:ext>
                  </a:extLst>
                </a:gridCol>
                <a:gridCol w="2176740">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dk1"/>
                          </a:solidFill>
                          <a:effectLst/>
                          <a:latin typeface="+mn-lt"/>
                          <a:ea typeface="+mn-ea"/>
                          <a:cs typeface="+mn-cs"/>
                        </a:rPr>
                        <a:t>https://api.spacexdata.com/v4/launches/past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400" b="0" noProof="0" dirty="0"/>
                        <a:t>JSON 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cxnSp>
        <p:nvCxnSpPr>
          <p:cNvPr id="11" name="Straight Arrow Connector 10">
            <a:extLst>
              <a:ext uri="{FF2B5EF4-FFF2-40B4-BE49-F238E27FC236}">
                <a16:creationId xmlns:a16="http://schemas.microsoft.com/office/drawing/2014/main" id="{2B9DF7D1-5E89-B9D8-2AAC-7FB60F1ADCFA}"/>
              </a:ext>
            </a:extLst>
          </p:cNvPr>
          <p:cNvCxnSpPr>
            <a:cxnSpLocks/>
            <a:stCxn id="7" idx="3"/>
            <a:endCxn id="9" idx="1"/>
          </p:cNvCxnSpPr>
          <p:nvPr/>
        </p:nvCxnSpPr>
        <p:spPr>
          <a:xfrm>
            <a:off x="1518347" y="1843703"/>
            <a:ext cx="678000" cy="242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Flowchart: Process 13">
            <a:extLst>
              <a:ext uri="{FF2B5EF4-FFF2-40B4-BE49-F238E27FC236}">
                <a16:creationId xmlns:a16="http://schemas.microsoft.com/office/drawing/2014/main" id="{3ACFD5BB-B6F9-4829-AB92-8828BD7AE850}"/>
              </a:ext>
            </a:extLst>
          </p:cNvPr>
          <p:cNvSpPr/>
          <p:nvPr/>
        </p:nvSpPr>
        <p:spPr>
          <a:xfrm>
            <a:off x="550700" y="4626766"/>
            <a:ext cx="1356577" cy="70461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pd.json_normalize</a:t>
            </a:r>
            <a:r>
              <a:rPr lang="en-US" sz="1400" noProof="0" dirty="0">
                <a:solidFill>
                  <a:schemeClr val="tx1"/>
                </a:solidFill>
              </a:rPr>
              <a:t>(</a:t>
            </a:r>
            <a:r>
              <a:rPr lang="en-US" sz="1400" b="1" noProof="0" dirty="0">
                <a:solidFill>
                  <a:schemeClr val="tx1"/>
                </a:solidFill>
              </a:rPr>
              <a:t>data</a:t>
            </a:r>
            <a:r>
              <a:rPr lang="en-US" sz="1400" noProof="0" dirty="0">
                <a:solidFill>
                  <a:schemeClr val="tx1"/>
                </a:solidFill>
              </a:rPr>
              <a:t>)</a:t>
            </a:r>
          </a:p>
        </p:txBody>
      </p:sp>
      <p:sp>
        <p:nvSpPr>
          <p:cNvPr id="18" name="Flowchart: Data 17">
            <a:extLst>
              <a:ext uri="{FF2B5EF4-FFF2-40B4-BE49-F238E27FC236}">
                <a16:creationId xmlns:a16="http://schemas.microsoft.com/office/drawing/2014/main" id="{ED8E4CAD-7D37-6DD3-092A-5CF36E9A730D}"/>
              </a:ext>
            </a:extLst>
          </p:cNvPr>
          <p:cNvSpPr/>
          <p:nvPr/>
        </p:nvSpPr>
        <p:spPr>
          <a:xfrm>
            <a:off x="634714" y="3855964"/>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data</a:t>
            </a:r>
          </a:p>
        </p:txBody>
      </p:sp>
      <p:sp>
        <p:nvSpPr>
          <p:cNvPr id="17" name="Flowchart: Data 16">
            <a:extLst>
              <a:ext uri="{FF2B5EF4-FFF2-40B4-BE49-F238E27FC236}">
                <a16:creationId xmlns:a16="http://schemas.microsoft.com/office/drawing/2014/main" id="{7D613669-1A37-BA69-C7D8-E310DB485B9A}"/>
              </a:ext>
            </a:extLst>
          </p:cNvPr>
          <p:cNvSpPr/>
          <p:nvPr/>
        </p:nvSpPr>
        <p:spPr>
          <a:xfrm>
            <a:off x="2852291" y="269696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response</a:t>
            </a:r>
          </a:p>
        </p:txBody>
      </p:sp>
      <p:sp>
        <p:nvSpPr>
          <p:cNvPr id="19" name="Flowchart: Process 18">
            <a:extLst>
              <a:ext uri="{FF2B5EF4-FFF2-40B4-BE49-F238E27FC236}">
                <a16:creationId xmlns:a16="http://schemas.microsoft.com/office/drawing/2014/main" id="{473DFA7E-9069-2834-0DB7-5974D24B5F8E}"/>
              </a:ext>
            </a:extLst>
          </p:cNvPr>
          <p:cNvSpPr/>
          <p:nvPr/>
        </p:nvSpPr>
        <p:spPr>
          <a:xfrm>
            <a:off x="761149" y="2656665"/>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response.json</a:t>
            </a:r>
            <a:r>
              <a:rPr lang="en-US" sz="1400" noProof="0" dirty="0">
                <a:solidFill>
                  <a:schemeClr val="tx1"/>
                </a:solidFill>
              </a:rPr>
              <a:t>()</a:t>
            </a:r>
          </a:p>
        </p:txBody>
      </p:sp>
      <p:graphicFrame>
        <p:nvGraphicFramePr>
          <p:cNvPr id="29" name="Table 28">
            <a:extLst>
              <a:ext uri="{FF2B5EF4-FFF2-40B4-BE49-F238E27FC236}">
                <a16:creationId xmlns:a16="http://schemas.microsoft.com/office/drawing/2014/main" id="{4DF71273-6437-80D5-0CFF-3024A2F251CD}"/>
              </a:ext>
            </a:extLst>
          </p:cNvPr>
          <p:cNvGraphicFramePr>
            <a:graphicFrameLocks noGrp="1"/>
          </p:cNvGraphicFramePr>
          <p:nvPr>
            <p:extLst>
              <p:ext uri="{D42A27DB-BD31-4B8C-83A1-F6EECF244321}">
                <p14:modId xmlns:p14="http://schemas.microsoft.com/office/powerpoint/2010/main" val="22992193"/>
              </p:ext>
            </p:extLst>
          </p:nvPr>
        </p:nvGraphicFramePr>
        <p:xfrm>
          <a:off x="5535189" y="1546505"/>
          <a:ext cx="3036120" cy="216408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https://api.spacexdata.com/v4/cores/{core}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block</a:t>
                      </a:r>
                    </a:p>
                    <a:p>
                      <a:r>
                        <a:rPr lang="en-US" sz="1200" b="0" noProof="0" dirty="0" err="1"/>
                        <a:t>reuse_count</a:t>
                      </a:r>
                      <a:endParaRPr lang="en-US" sz="1200" b="0" noProof="0" dirty="0"/>
                    </a:p>
                    <a:p>
                      <a:r>
                        <a:rPr lang="en-US" sz="1200" b="0" noProof="0" dirty="0"/>
                        <a:t>serial</a:t>
                      </a:r>
                    </a:p>
                    <a:p>
                      <a:r>
                        <a:rPr lang="en-US" sz="1200" b="0" noProof="0" dirty="0" err="1"/>
                        <a:t>landing_success</a:t>
                      </a:r>
                      <a:r>
                        <a:rPr lang="en-US" sz="1200" b="0" noProof="0" dirty="0"/>
                        <a:t>, </a:t>
                      </a:r>
                      <a:r>
                        <a:rPr lang="en-US" sz="1200" b="0" noProof="0" dirty="0" err="1"/>
                        <a:t>landing_type</a:t>
                      </a:r>
                      <a:endParaRPr lang="en-US" sz="1200" b="0" noProof="0" dirty="0"/>
                    </a:p>
                    <a:p>
                      <a:r>
                        <a:rPr lang="en-US" sz="1200" b="0" noProof="0" dirty="0"/>
                        <a:t>flight</a:t>
                      </a:r>
                    </a:p>
                    <a:p>
                      <a:r>
                        <a:rPr lang="en-US" sz="1200" b="0" noProof="0" dirty="0" err="1"/>
                        <a:t>gridfins</a:t>
                      </a:r>
                      <a:endParaRPr lang="en-US" sz="1200" b="0" noProof="0" dirty="0"/>
                    </a:p>
                    <a:p>
                      <a:r>
                        <a:rPr lang="en-US" sz="1200" b="0" noProof="0" dirty="0"/>
                        <a:t>reused</a:t>
                      </a:r>
                    </a:p>
                    <a:p>
                      <a:r>
                        <a:rPr lang="en-US" sz="1200" b="0" noProof="0" dirty="0"/>
                        <a:t>legs</a:t>
                      </a:r>
                    </a:p>
                    <a:p>
                      <a:r>
                        <a:rPr lang="en-US" sz="1200" b="0" noProof="0" dirty="0" err="1"/>
                        <a:t>landpad</a:t>
                      </a:r>
                      <a:endParaRPr lang="en-US" sz="1200" b="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0" name="Table 29">
            <a:extLst>
              <a:ext uri="{FF2B5EF4-FFF2-40B4-BE49-F238E27FC236}">
                <a16:creationId xmlns:a16="http://schemas.microsoft.com/office/drawing/2014/main" id="{FE7797F4-F6B0-CEE9-C37A-4AB66BE2D8EF}"/>
              </a:ext>
            </a:extLst>
          </p:cNvPr>
          <p:cNvGraphicFramePr>
            <a:graphicFrameLocks noGrp="1"/>
          </p:cNvGraphicFramePr>
          <p:nvPr>
            <p:extLst>
              <p:ext uri="{D42A27DB-BD31-4B8C-83A1-F6EECF244321}">
                <p14:modId xmlns:p14="http://schemas.microsoft.com/office/powerpoint/2010/main" val="210812063"/>
              </p:ext>
            </p:extLst>
          </p:nvPr>
        </p:nvGraphicFramePr>
        <p:xfrm>
          <a:off x="8732691" y="1553101"/>
          <a:ext cx="3036120" cy="88392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https://api.spacexdata.com/v4/payloads/{payload}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err="1"/>
                        <a:t>mass_kg</a:t>
                      </a:r>
                      <a:endParaRPr lang="en-US" sz="1200" b="0" noProof="0" dirty="0"/>
                    </a:p>
                    <a:p>
                      <a:r>
                        <a:rPr lang="en-US" sz="1200" b="0" noProof="0" dirty="0"/>
                        <a:t>orbit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1" name="Table 30">
            <a:extLst>
              <a:ext uri="{FF2B5EF4-FFF2-40B4-BE49-F238E27FC236}">
                <a16:creationId xmlns:a16="http://schemas.microsoft.com/office/drawing/2014/main" id="{324B0B5B-5EBF-B247-DFAB-91C3ADD90AE0}"/>
              </a:ext>
            </a:extLst>
          </p:cNvPr>
          <p:cNvGraphicFramePr>
            <a:graphicFrameLocks noGrp="1"/>
          </p:cNvGraphicFramePr>
          <p:nvPr>
            <p:extLst>
              <p:ext uri="{D42A27DB-BD31-4B8C-83A1-F6EECF244321}">
                <p14:modId xmlns:p14="http://schemas.microsoft.com/office/powerpoint/2010/main" val="3774024726"/>
              </p:ext>
            </p:extLst>
          </p:nvPr>
        </p:nvGraphicFramePr>
        <p:xfrm>
          <a:off x="8732691" y="2613734"/>
          <a:ext cx="3036120" cy="106680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https://api.spacexdata.com/v4/launchpads/{launchpad}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Longitude</a:t>
                      </a:r>
                    </a:p>
                    <a:p>
                      <a:r>
                        <a:rPr lang="en-US" sz="1200" b="0" noProof="0" dirty="0"/>
                        <a:t>Latitude</a:t>
                      </a:r>
                    </a:p>
                    <a:p>
                      <a:r>
                        <a:rPr lang="en-US" sz="1200" b="0" noProof="0"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2" name="Table 31">
            <a:extLst>
              <a:ext uri="{FF2B5EF4-FFF2-40B4-BE49-F238E27FC236}">
                <a16:creationId xmlns:a16="http://schemas.microsoft.com/office/drawing/2014/main" id="{A33E70B2-6864-D6DB-EB43-96407BE6121A}"/>
              </a:ext>
            </a:extLst>
          </p:cNvPr>
          <p:cNvGraphicFramePr>
            <a:graphicFrameLocks noGrp="1"/>
          </p:cNvGraphicFramePr>
          <p:nvPr>
            <p:extLst>
              <p:ext uri="{D42A27DB-BD31-4B8C-83A1-F6EECF244321}">
                <p14:modId xmlns:p14="http://schemas.microsoft.com/office/powerpoint/2010/main" val="2445399094"/>
              </p:ext>
            </p:extLst>
          </p:nvPr>
        </p:nvGraphicFramePr>
        <p:xfrm>
          <a:off x="8732691" y="3857247"/>
          <a:ext cx="3036120" cy="753211"/>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https://api.spacexdata.com/v4/rockets/{rocket}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sp>
        <p:nvSpPr>
          <p:cNvPr id="2" name="Flowchart: Data 1">
            <a:extLst>
              <a:ext uri="{FF2B5EF4-FFF2-40B4-BE49-F238E27FC236}">
                <a16:creationId xmlns:a16="http://schemas.microsoft.com/office/drawing/2014/main" id="{75F12BF9-8AE4-6EFD-4990-4C994AA8E495}"/>
              </a:ext>
            </a:extLst>
          </p:cNvPr>
          <p:cNvSpPr/>
          <p:nvPr/>
        </p:nvSpPr>
        <p:spPr>
          <a:xfrm>
            <a:off x="2801405" y="4731851"/>
            <a:ext cx="158506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dataframe</a:t>
            </a:r>
            <a:endParaRPr lang="en-US" sz="1400" noProof="0" dirty="0">
              <a:solidFill>
                <a:schemeClr val="tx1"/>
              </a:solidFill>
            </a:endParaRPr>
          </a:p>
        </p:txBody>
      </p:sp>
      <p:cxnSp>
        <p:nvCxnSpPr>
          <p:cNvPr id="15" name="Straight Arrow Connector 14">
            <a:extLst>
              <a:ext uri="{FF2B5EF4-FFF2-40B4-BE49-F238E27FC236}">
                <a16:creationId xmlns:a16="http://schemas.microsoft.com/office/drawing/2014/main" id="{44A99F17-C071-0A66-D79E-42A60974EF98}"/>
              </a:ext>
            </a:extLst>
          </p:cNvPr>
          <p:cNvCxnSpPr>
            <a:cxnSpLocks/>
            <a:stCxn id="9" idx="2"/>
            <a:endCxn id="17" idx="0"/>
          </p:cNvCxnSpPr>
          <p:nvPr/>
        </p:nvCxnSpPr>
        <p:spPr>
          <a:xfrm flipH="1">
            <a:off x="3742266" y="2222731"/>
            <a:ext cx="6377" cy="47423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934D3D0-44CF-68E4-6C00-71A1C1A6ACC5}"/>
              </a:ext>
            </a:extLst>
          </p:cNvPr>
          <p:cNvCxnSpPr>
            <a:cxnSpLocks/>
            <a:stCxn id="17" idx="2"/>
            <a:endCxn id="19" idx="3"/>
          </p:cNvCxnSpPr>
          <p:nvPr/>
        </p:nvCxnSpPr>
        <p:spPr>
          <a:xfrm flipH="1">
            <a:off x="1999915" y="2944187"/>
            <a:ext cx="1000705"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9FD277B-33B9-524B-80B6-A1D6ECC9B0D5}"/>
              </a:ext>
            </a:extLst>
          </p:cNvPr>
          <p:cNvCxnSpPr>
            <a:cxnSpLocks/>
            <a:stCxn id="19" idx="2"/>
            <a:endCxn id="18" idx="1"/>
          </p:cNvCxnSpPr>
          <p:nvPr/>
        </p:nvCxnSpPr>
        <p:spPr>
          <a:xfrm flipH="1">
            <a:off x="1376360" y="3231709"/>
            <a:ext cx="4172" cy="62425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C1E894B-7929-B2A3-739E-BA294574E854}"/>
              </a:ext>
            </a:extLst>
          </p:cNvPr>
          <p:cNvCxnSpPr>
            <a:cxnSpLocks/>
            <a:stCxn id="18" idx="3"/>
            <a:endCxn id="14" idx="0"/>
          </p:cNvCxnSpPr>
          <p:nvPr/>
        </p:nvCxnSpPr>
        <p:spPr>
          <a:xfrm>
            <a:off x="1228030" y="4350406"/>
            <a:ext cx="959" cy="27636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Flowchart: Process 41">
            <a:extLst>
              <a:ext uri="{FF2B5EF4-FFF2-40B4-BE49-F238E27FC236}">
                <a16:creationId xmlns:a16="http://schemas.microsoft.com/office/drawing/2014/main" id="{8E9C3443-F8E2-D75E-D450-2609C76B56C0}"/>
              </a:ext>
            </a:extLst>
          </p:cNvPr>
          <p:cNvSpPr/>
          <p:nvPr/>
        </p:nvSpPr>
        <p:spPr>
          <a:xfrm>
            <a:off x="5440228" y="1464970"/>
            <a:ext cx="6432260" cy="328405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0" dirty="0">
              <a:solidFill>
                <a:schemeClr val="tx1"/>
              </a:solidFill>
            </a:endParaRPr>
          </a:p>
        </p:txBody>
      </p:sp>
      <p:cxnSp>
        <p:nvCxnSpPr>
          <p:cNvPr id="52" name="Straight Arrow Connector 51">
            <a:extLst>
              <a:ext uri="{FF2B5EF4-FFF2-40B4-BE49-F238E27FC236}">
                <a16:creationId xmlns:a16="http://schemas.microsoft.com/office/drawing/2014/main" id="{A0B9CE24-F66D-B3B9-B17F-44506D688A27}"/>
              </a:ext>
            </a:extLst>
          </p:cNvPr>
          <p:cNvCxnSpPr>
            <a:cxnSpLocks/>
            <a:stCxn id="14" idx="3"/>
            <a:endCxn id="2" idx="2"/>
          </p:cNvCxnSpPr>
          <p:nvPr/>
        </p:nvCxnSpPr>
        <p:spPr>
          <a:xfrm>
            <a:off x="1907277" y="4979072"/>
            <a:ext cx="105263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3D64452C-1664-8BFA-567C-83B55DB2D034}"/>
              </a:ext>
            </a:extLst>
          </p:cNvPr>
          <p:cNvCxnSpPr>
            <a:cxnSpLocks/>
            <a:stCxn id="2" idx="1"/>
          </p:cNvCxnSpPr>
          <p:nvPr/>
        </p:nvCxnSpPr>
        <p:spPr>
          <a:xfrm rot="5400000" flipH="1" flipV="1">
            <a:off x="4095480" y="3387101"/>
            <a:ext cx="843207" cy="18462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79234E-BA20-994C-E435-DE8905BD9CD7}"/>
              </a:ext>
            </a:extLst>
          </p:cNvPr>
          <p:cNvSpPr txBox="1"/>
          <p:nvPr/>
        </p:nvSpPr>
        <p:spPr>
          <a:xfrm>
            <a:off x="4239602" y="3519312"/>
            <a:ext cx="554960" cy="369332"/>
          </a:xfrm>
          <a:prstGeom prst="rect">
            <a:avLst/>
          </a:prstGeom>
          <a:noFill/>
        </p:spPr>
        <p:txBody>
          <a:bodyPr wrap="none" rtlCol="0">
            <a:spAutoFit/>
          </a:bodyPr>
          <a:lstStyle/>
          <a:p>
            <a:r>
              <a:rPr lang="en-US" noProof="0" dirty="0"/>
              <a:t>GET</a:t>
            </a:r>
          </a:p>
        </p:txBody>
      </p:sp>
      <p:sp>
        <p:nvSpPr>
          <p:cNvPr id="62" name="Flowchart: Data 61">
            <a:extLst>
              <a:ext uri="{FF2B5EF4-FFF2-40B4-BE49-F238E27FC236}">
                <a16:creationId xmlns:a16="http://schemas.microsoft.com/office/drawing/2014/main" id="{0D06DBC1-EF40-D348-3687-0D7A22456744}"/>
              </a:ext>
            </a:extLst>
          </p:cNvPr>
          <p:cNvSpPr/>
          <p:nvPr/>
        </p:nvSpPr>
        <p:spPr>
          <a:xfrm>
            <a:off x="5738207" y="5122257"/>
            <a:ext cx="1846295"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launch_dict</a:t>
            </a:r>
            <a:endParaRPr lang="en-US" sz="1400" noProof="0" dirty="0">
              <a:solidFill>
                <a:schemeClr val="tx1"/>
              </a:solidFill>
            </a:endParaRPr>
          </a:p>
        </p:txBody>
      </p:sp>
      <p:sp>
        <p:nvSpPr>
          <p:cNvPr id="63" name="Flowchart: Process 62">
            <a:extLst>
              <a:ext uri="{FF2B5EF4-FFF2-40B4-BE49-F238E27FC236}">
                <a16:creationId xmlns:a16="http://schemas.microsoft.com/office/drawing/2014/main" id="{E4EE471C-1468-F741-AE3F-F3B891B82FBB}"/>
              </a:ext>
            </a:extLst>
          </p:cNvPr>
          <p:cNvSpPr/>
          <p:nvPr/>
        </p:nvSpPr>
        <p:spPr>
          <a:xfrm>
            <a:off x="7910299" y="5022689"/>
            <a:ext cx="1356577" cy="70461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Filter for only Falcon 9</a:t>
            </a:r>
          </a:p>
        </p:txBody>
      </p:sp>
      <p:sp>
        <p:nvSpPr>
          <p:cNvPr id="64" name="Flowchart: Process 63">
            <a:extLst>
              <a:ext uri="{FF2B5EF4-FFF2-40B4-BE49-F238E27FC236}">
                <a16:creationId xmlns:a16="http://schemas.microsoft.com/office/drawing/2014/main" id="{75CB3CAA-7B22-54FE-BC19-191EADD0267C}"/>
              </a:ext>
            </a:extLst>
          </p:cNvPr>
          <p:cNvSpPr/>
          <p:nvPr/>
        </p:nvSpPr>
        <p:spPr>
          <a:xfrm>
            <a:off x="9592674" y="4937271"/>
            <a:ext cx="1585061" cy="862256"/>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Replace Null values in Payload mass with mean</a:t>
            </a:r>
          </a:p>
        </p:txBody>
      </p:sp>
      <p:sp>
        <p:nvSpPr>
          <p:cNvPr id="65" name="Flowchart: Data 64">
            <a:extLst>
              <a:ext uri="{FF2B5EF4-FFF2-40B4-BE49-F238E27FC236}">
                <a16:creationId xmlns:a16="http://schemas.microsoft.com/office/drawing/2014/main" id="{C6956D2A-C334-5117-7D1D-C8D5A4E97D1B}"/>
              </a:ext>
            </a:extLst>
          </p:cNvPr>
          <p:cNvSpPr/>
          <p:nvPr/>
        </p:nvSpPr>
        <p:spPr>
          <a:xfrm>
            <a:off x="7584502" y="6021829"/>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cxnSp>
        <p:nvCxnSpPr>
          <p:cNvPr id="66" name="Straight Arrow Connector 65">
            <a:extLst>
              <a:ext uri="{FF2B5EF4-FFF2-40B4-BE49-F238E27FC236}">
                <a16:creationId xmlns:a16="http://schemas.microsoft.com/office/drawing/2014/main" id="{723C9191-951E-24D2-37A8-BFE07E8BBB93}"/>
              </a:ext>
            </a:extLst>
          </p:cNvPr>
          <p:cNvCxnSpPr>
            <a:cxnSpLocks/>
            <a:endCxn id="62" idx="1"/>
          </p:cNvCxnSpPr>
          <p:nvPr/>
        </p:nvCxnSpPr>
        <p:spPr>
          <a:xfrm>
            <a:off x="6661354" y="4749021"/>
            <a:ext cx="1" cy="3732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0B1D4634-8874-EFA2-DD9B-9F2A553B4180}"/>
              </a:ext>
            </a:extLst>
          </p:cNvPr>
          <p:cNvCxnSpPr>
            <a:cxnSpLocks/>
            <a:stCxn id="62" idx="5"/>
            <a:endCxn id="63" idx="1"/>
          </p:cNvCxnSpPr>
          <p:nvPr/>
        </p:nvCxnSpPr>
        <p:spPr>
          <a:xfrm>
            <a:off x="7399873" y="5369478"/>
            <a:ext cx="510426" cy="551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AAD05E5-2B9C-51B4-DEE0-4DB326C637A3}"/>
              </a:ext>
            </a:extLst>
          </p:cNvPr>
          <p:cNvCxnSpPr>
            <a:cxnSpLocks/>
            <a:stCxn id="63" idx="3"/>
            <a:endCxn id="64" idx="1"/>
          </p:cNvCxnSpPr>
          <p:nvPr/>
        </p:nvCxnSpPr>
        <p:spPr>
          <a:xfrm flipV="1">
            <a:off x="9266876" y="5368399"/>
            <a:ext cx="325798" cy="65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113C21A6-6FA8-60C2-3EA9-DA3F62C1D70C}"/>
              </a:ext>
            </a:extLst>
          </p:cNvPr>
          <p:cNvCxnSpPr>
            <a:cxnSpLocks/>
            <a:stCxn id="64" idx="2"/>
            <a:endCxn id="65" idx="5"/>
          </p:cNvCxnSpPr>
          <p:nvPr/>
        </p:nvCxnSpPr>
        <p:spPr>
          <a:xfrm rot="5400000">
            <a:off x="9562483" y="5496627"/>
            <a:ext cx="519823" cy="11256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AA83B52-BCCC-3797-970A-FB9629354D73}"/>
              </a:ext>
            </a:extLst>
          </p:cNvPr>
          <p:cNvSpPr txBox="1"/>
          <p:nvPr/>
        </p:nvSpPr>
        <p:spPr>
          <a:xfrm>
            <a:off x="0" y="6134259"/>
            <a:ext cx="7093609" cy="430887"/>
          </a:xfrm>
          <a:prstGeom prst="rect">
            <a:avLst/>
          </a:prstGeom>
          <a:noFill/>
        </p:spPr>
        <p:txBody>
          <a:bodyPr wrap="none" rtlCol="0">
            <a:spAutoFit/>
          </a:bodyPr>
          <a:lstStyle/>
          <a:p>
            <a:r>
              <a:rPr lang="en-US" sz="1100" noProof="0" dirty="0"/>
              <a:t>Notebook link:</a:t>
            </a:r>
          </a:p>
          <a:p>
            <a:r>
              <a:rPr lang="en-US" sz="1100" noProof="0" dirty="0">
                <a:hlinkClick r:id="rId4"/>
              </a:rPr>
              <a:t>https://github.com/EdgarHTT/Applied_Data_Science_Capstone/blob/main/jupyter-labs-spacex-data-collection-api.ipynb</a:t>
            </a:r>
            <a:endParaRPr lang="en-US" sz="1100" noProof="0" dirty="0"/>
          </a:p>
        </p:txBody>
      </p:sp>
    </p:spTree>
    <p:extLst>
      <p:ext uri="{BB962C8B-B14F-4D97-AF65-F5344CB8AC3E}">
        <p14:creationId xmlns:p14="http://schemas.microsoft.com/office/powerpoint/2010/main" val="356463403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1788</TotalTime>
  <Words>4169</Words>
  <Application>Microsoft Office PowerPoint</Application>
  <PresentationFormat>Widescreen</PresentationFormat>
  <Paragraphs>531</Paragraphs>
  <Slides>64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Mario Humberto Tijerina Rios</cp:lastModifiedBy>
  <cp:revision>218</cp:revision>
  <dcterms:created xsi:type="dcterms:W3CDTF">2021-04-29T18:58:34Z</dcterms:created>
  <dcterms:modified xsi:type="dcterms:W3CDTF">2025-10-18T00:13:04Z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